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svg" ContentType="image/svg+xml"/>
  <Default Extension="jpeg" ContentType="image/jpeg"/>
  <Default Extension="tiff" ContentType="image/tiff"/>
  <Override PartName="/docProps/app.xml" ContentType="application/vnd.openxmlformats-officedocument.extended-properties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bookmarkIdSeed="2" saveSubsetFonts="1" showSpecialPlsOnTitleSld="0">
  <p:sldMasterIdLst>
    <p:sldMasterId id="2147483985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7010400" cy="9296400"/>
  <p:defaultTextStyle>
    <a:defPPr>
      <a:defRPr lang="en-US"/>
    </a:defPPr>
    <a:lvl1pPr algn="l" fontAlgn="base" rtl="0">
      <a:spcBef>
        <a:spcPct val="0"/>
      </a:spcBef>
      <a:spcAft>
        <a:spcPct val="0"/>
      </a:spcAft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1pPr>
    <a:lvl2pPr algn="l" fontAlgn="base" marL="457200" rtl="0">
      <a:spcBef>
        <a:spcPct val="0"/>
      </a:spcBef>
      <a:spcAft>
        <a:spcPct val="0"/>
      </a:spcAft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2pPr>
    <a:lvl3pPr algn="l" fontAlgn="base" marL="914400" rtl="0">
      <a:spcBef>
        <a:spcPct val="0"/>
      </a:spcBef>
      <a:spcAft>
        <a:spcPct val="0"/>
      </a:spcAft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3pPr>
    <a:lvl4pPr algn="l" fontAlgn="base" marL="1371600" rtl="0">
      <a:spcBef>
        <a:spcPct val="0"/>
      </a:spcBef>
      <a:spcAft>
        <a:spcPct val="0"/>
      </a:spcAft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4pPr>
    <a:lvl5pPr algn="l" fontAlgn="base" marL="1828800" rtl="0">
      <a:spcBef>
        <a:spcPct val="0"/>
      </a:spcBef>
      <a:spcAft>
        <a:spcPct val="0"/>
      </a:spcAft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5pPr>
    <a:lvl6pPr algn="l" defTabSz="914400" eaLnBrk="1" hangingPunct="1" latinLnBrk="0" marL="2286000" rtl="0"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6pPr>
    <a:lvl7pPr algn="l" defTabSz="914400" eaLnBrk="1" hangingPunct="1" latinLnBrk="0" marL="2743200" rtl="0"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7pPr>
    <a:lvl8pPr algn="l" defTabSz="914400" eaLnBrk="1" hangingPunct="1" latinLnBrk="0" marL="3200400" rtl="0"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8pPr>
    <a:lvl9pPr algn="l" defTabSz="914400" eaLnBrk="1" hangingPunct="1" latinLnBrk="0" marL="3657600" rtl="0">
      <a:defRPr kern="1200" sz="1400">
        <a:solidFill>
          <a:srgbClr val="292929"/>
        </a:solidFill>
        <a:latin charset="0" pitchFamily="34" typeface="Arial"/>
        <a:ea charset="-128" pitchFamily="34"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0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3D0"/>
    <a:srgbClr val="FF6565"/>
    <a:srgbClr val="FF8F8F"/>
    <a:srgbClr val="9FA7B3"/>
    <a:srgbClr val="FF8817"/>
    <a:srgbClr val="0053C3"/>
    <a:srgbClr val="D9D9D9"/>
    <a:srgbClr val="52455A"/>
    <a:srgbClr val="996633"/>
    <a:srgbClr val="B0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4279"/>
    <p:restoredTop autoAdjust="0" sz="85873"/>
  </p:normalViewPr>
  <p:slideViewPr>
    <p:cSldViewPr snapToGrid="0">
      <p:cViewPr varScale="1">
        <p:scale>
          <a:sx d="100" n="93"/>
          <a:sy d="100" n="93"/>
        </p:scale>
        <p:origin x="1312" y="504"/>
      </p:cViewPr>
      <p:guideLst>
        <p:guide orient="horz" pos="2160"/>
        <p:guide pos="1048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2" n="3"/>
        <a:sy d="2" n="3"/>
      </p:scale>
      <p:origin x="0" y="0"/>
    </p:cViewPr>
  </p:notesTextViewPr>
  <p:sorterViewPr>
    <p:cViewPr varScale="1">
      <p:scale>
        <a:sx d="1" n="1"/>
        <a:sy d="1" n="1"/>
      </p:scale>
      <p:origin x="0" y="0"/>
    </p:cViewPr>
  </p:sorterViewPr>
  <p:notesViewPr>
    <p:cSldViewPr snapToGrid="0">
      <p:cViewPr varScale="1">
        <p:scale>
          <a:sx d="100" n="95"/>
          <a:sy d="100" n="95"/>
        </p:scale>
        <p:origin x="3120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handoutMaster" Target="handoutMasters/handoutMaster1.xml" /><Relationship Id="rId5" Type="http://schemas.openxmlformats.org/officeDocument/2006/relationships/slideMaster" Target="slideMasters/slideMaster1.xml" /><Relationship Id="rId66" Type="http://schemas.openxmlformats.org/officeDocument/2006/relationships/presProps" Target="presProps.xml" /><Relationship Id="rId3" Type="http://schemas.openxmlformats.org/officeDocument/2006/relationships/customXml" Target="../customXml/item3.xml" /><Relationship Id="rId69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7" Type="http://schemas.openxmlformats.org/officeDocument/2006/relationships/viewProps" Target="viewProps.xml" /><Relationship Id="rId4" Type="http://schemas.openxmlformats.org/officeDocument/2006/relationships/customXml" Target="../customXml/item4.xml" /><Relationship Id="rId2" Type="http://schemas.openxmlformats.org/officeDocument/2006/relationships/customXml" Target="../customXml/item2.xml" /><Relationship Id="rId6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01D7-8778-524B-B6EF-CC55E85B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AC595-E459-F640-9EB6-554CC8FFD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DE35C-312F-4D40-B301-0D833F05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8CF5-562F-8B46-AA59-F6B50BAA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452" y="144395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146CA-BD7B-0049-AE5C-CC91A0FEF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19824"/>
            <a:ext cx="805396" cy="608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C4E35-2E66-FD4B-85F7-4E6CF93C85AE}"/>
              </a:ext>
            </a:extLst>
          </p:cNvPr>
          <p:cNvSpPr/>
          <p:nvPr userDrawn="1"/>
        </p:nvSpPr>
        <p:spPr>
          <a:xfrm>
            <a:off x="-6349" y="6492874"/>
            <a:ext cx="12192000" cy="3651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techupskills.com </a:t>
            </a:r>
            <a:r>
              <a:rPr lang="en-US" sz="1200" baseline="0" dirty="0">
                <a:solidFill>
                  <a:schemeClr val="bg1"/>
                </a:solidFill>
                <a:latin typeface="Consolas" panose="020B0609020204030204" pitchFamily="49" charset="0"/>
              </a:rPr>
              <a:t>|</a:t>
            </a:r>
            <a:r>
              <a:rPr lang="en-US" sz="1200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baseline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techskillstransformations.com</a:t>
            </a:r>
            <a:endParaRPr lang="en-US" sz="1200" baseline="0" dirty="0">
              <a:solidFill>
                <a:schemeClr val="accent4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50CA83-A34F-1349-B10E-B12BF0FA850E}"/>
              </a:ext>
            </a:extLst>
          </p:cNvPr>
          <p:cNvSpPr txBox="1">
            <a:spLocks/>
          </p:cNvSpPr>
          <p:nvPr userDrawn="1"/>
        </p:nvSpPr>
        <p:spPr>
          <a:xfrm>
            <a:off x="402697" y="6456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200" baseline="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@</a:t>
            </a:r>
            <a:r>
              <a:rPr lang="en-US" sz="1200" baseline="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techupskills</a:t>
            </a:r>
            <a:endParaRPr lang="en-US" sz="1200" baseline="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85DE7-68BB-7705-8CF5-83BF31A0E65E}"/>
              </a:ext>
            </a:extLst>
          </p:cNvPr>
          <p:cNvSpPr txBox="1"/>
          <p:nvPr userDrawn="1"/>
        </p:nvSpPr>
        <p:spPr>
          <a:xfrm>
            <a:off x="9459468" y="6491483"/>
            <a:ext cx="2142147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© 2025 Brent C. Laster &amp;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D4025-E9EF-B44A-8584-22B573177D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4401" y="6491483"/>
            <a:ext cx="3442251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233569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E827D8-5331-364E-8DCF-17560456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584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44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899" y="128017"/>
            <a:ext cx="10694925" cy="749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53C3"/>
                </a:solidFill>
                <a:latin typeface="Avenir Next LT Pro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143001"/>
            <a:ext cx="10934700" cy="208431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99345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17" y="93631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88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902" y="1225551"/>
            <a:ext cx="10934700" cy="2001767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4152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902" y="1225551"/>
            <a:ext cx="10934700" cy="2001767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82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2835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51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237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75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85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F0AB-BC6D-CC40-AEF8-70D316B7B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681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4DF0-0146-B74D-9222-FBEF6BA33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931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FFE8E-FC7C-CC4F-A247-AF75D48AB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145C3-7C23-EC4D-B234-5827A33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FDA42-F902-364A-8D64-66C31B92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44" y="20276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71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41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911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350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687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9113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152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867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495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219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70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9E9B-56CD-3146-88A8-2A1303E6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4576"/>
            <a:ext cx="10515600" cy="668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06EF-645D-364D-98C9-DD935B46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486" y="118586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55C4B-C359-6B42-963D-B36222B47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091" y="2107510"/>
            <a:ext cx="5158316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6E1E1-D1C9-494A-8102-B2561FD3C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E2A4D-6BB8-DE43-B06E-4776B27CD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87632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83022-C0DE-FD46-A3ED-D38C325C7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21222-DCD8-F44B-8336-4590BAF3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44" y="20276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344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39700" y="6453188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@</a:t>
            </a:r>
            <a:r>
              <a:rPr lang="en-US" sz="18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BrentCLaster</a:t>
            </a:r>
            <a:endParaRPr lang="en-US" sz="1800" b="1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9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178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717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38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825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50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8866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0340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129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25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84C8-8F53-B442-939B-EAC93548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062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069DA-3FBF-FE4E-9F53-EE77D1BE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3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01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606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39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2282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53975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469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9963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7810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324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27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53722-DC75-6449-B529-02CFB5AF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C14E8-D3E8-8F40-9BB7-74E9A88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44" y="20276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6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5271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225550"/>
            <a:ext cx="10934700" cy="2001766"/>
          </a:xfrm>
        </p:spPr>
        <p:txBody>
          <a:bodyPr/>
          <a:lstStyle>
            <a:lvl1pPr>
              <a:buClr>
                <a:schemeClr val="accent2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2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2"/>
              </a:buClr>
              <a:buFont typeface="Arial" pitchFamily="34" charset="0"/>
              <a:buChar char="»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2"/>
              </a:buClr>
              <a:buFont typeface="Arial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0505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899" y="128017"/>
            <a:ext cx="10694925" cy="749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aseline="0">
                <a:solidFill>
                  <a:srgbClr val="0053C3"/>
                </a:solidFill>
                <a:latin typeface="Avenir Next LT Pro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0899" y="1143001"/>
            <a:ext cx="10934700" cy="208431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0499973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7CA5-056D-A745-A0C8-79519B87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F582-6216-9240-B0ED-2C3FB4E4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218AF-60A7-CB45-B4CB-5F2BFDF6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3D00C-F7FA-7B4E-8D30-608A37BD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716F-99C1-FC48-B4CF-69C87928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F5B8A-6F26-E14F-81E4-855148E11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144D1-36DB-F04A-B0D0-27079FE6C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00D6-FD0C-B74C-B661-D32A4739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DD3D-6BFD-5C43-A0D2-7BEF30DF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5883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AEB4C-AAE1-8541-8D22-5756735F3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65528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394D-8DBF-ED42-ADBD-30B79239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7043F-1A07-A34F-B820-529719AF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44" y="20276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1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1A88A-5C78-4E41-9CC8-D19263AEA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6FBC8-490D-B74B-88EC-9FF75D58E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41401" y="362502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ACCBE-FD68-3F43-856D-1D1EBBCB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10833-7DBB-9C45-8EF3-7C8A37BC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44" y="20276"/>
            <a:ext cx="2743200" cy="365125"/>
          </a:xfrm>
          <a:prstGeom prst="rect">
            <a:avLst/>
          </a:prstGeom>
        </p:spPr>
        <p:txBody>
          <a:bodyPr/>
          <a:lstStyle/>
          <a:p>
            <a:fld id="{2C1C5425-CD80-DD45-9D5A-EE50496B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00757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3" Target="../slideLayouts/slideLayout13.xml" Type="http://schemas.openxmlformats.org/officeDocument/2006/relationships/slideLayout" /><Relationship Id="rId18" Target="../slideLayouts/slideLayout18.xml" Type="http://schemas.openxmlformats.org/officeDocument/2006/relationships/slideLayout" /><Relationship Id="rId26" Target="../slideLayouts/slideLayout26.xml" Type="http://schemas.openxmlformats.org/officeDocument/2006/relationships/slideLayout" /><Relationship Id="rId39" Target="../slideLayouts/slideLayout39.xml" Type="http://schemas.openxmlformats.org/officeDocument/2006/relationships/slideLayout" /><Relationship Id="rId21" Target="../slideLayouts/slideLayout21.xml" Type="http://schemas.openxmlformats.org/officeDocument/2006/relationships/slideLayout" /><Relationship Id="rId34" Target="../slideLayouts/slideLayout34.xml" Type="http://schemas.openxmlformats.org/officeDocument/2006/relationships/slideLayout" /><Relationship Id="rId42" Target="../slideLayouts/slideLayout42.xml" Type="http://schemas.openxmlformats.org/officeDocument/2006/relationships/slideLayout" /><Relationship Id="rId47" Target="../slideLayouts/slideLayout47.xml" Type="http://schemas.openxmlformats.org/officeDocument/2006/relationships/slideLayout" /><Relationship Id="rId50" Target="../slideLayouts/slideLayout50.xml" Type="http://schemas.openxmlformats.org/officeDocument/2006/relationships/slideLayout" /><Relationship Id="rId55" Target="../media/image2.tiff" Type="http://schemas.openxmlformats.org/officeDocument/2006/relationships/image" /><Relationship Id="rId7" Target="../slideLayouts/slideLayout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29" Target="../slideLayouts/slideLayout29.xml" Type="http://schemas.openxmlformats.org/officeDocument/2006/relationships/slideLayout" /><Relationship Id="rId11" Target="../slideLayouts/slideLayout11.xml" Type="http://schemas.openxmlformats.org/officeDocument/2006/relationships/slideLayout" /><Relationship Id="rId24" Target="../slideLayouts/slideLayout24.xml" Type="http://schemas.openxmlformats.org/officeDocument/2006/relationships/slideLayout" /><Relationship Id="rId32" Target="../slideLayouts/slideLayout32.xml" Type="http://schemas.openxmlformats.org/officeDocument/2006/relationships/slideLayout" /><Relationship Id="rId37" Target="../slideLayouts/slideLayout37.xml" Type="http://schemas.openxmlformats.org/officeDocument/2006/relationships/slideLayout" /><Relationship Id="rId40" Target="../slideLayouts/slideLayout40.xml" Type="http://schemas.openxmlformats.org/officeDocument/2006/relationships/slideLayout" /><Relationship Id="rId45" Target="../slideLayouts/slideLayout45.xml" Type="http://schemas.openxmlformats.org/officeDocument/2006/relationships/slideLayout" /><Relationship Id="rId53" Target="../theme/theme1.xml" Type="http://schemas.openxmlformats.org/officeDocument/2006/relationships/theme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slideLayouts/slideLayout19.xml" Type="http://schemas.openxmlformats.org/officeDocument/2006/relationships/slideLayout" /><Relationship Id="rId31" Target="../slideLayouts/slideLayout31.xml" Type="http://schemas.openxmlformats.org/officeDocument/2006/relationships/slideLayout" /><Relationship Id="rId44" Target="../slideLayouts/slideLayout44.xml" Type="http://schemas.openxmlformats.org/officeDocument/2006/relationships/slideLayout" /><Relationship Id="rId52" Target="../slideLayouts/slideLayout52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Relationship Id="rId22" Target="../slideLayouts/slideLayout22.xml" Type="http://schemas.openxmlformats.org/officeDocument/2006/relationships/slideLayout" /><Relationship Id="rId27" Target="../slideLayouts/slideLayout27.xml" Type="http://schemas.openxmlformats.org/officeDocument/2006/relationships/slideLayout" /><Relationship Id="rId30" Target="../slideLayouts/slideLayout30.xml" Type="http://schemas.openxmlformats.org/officeDocument/2006/relationships/slideLayout" /><Relationship Id="rId35" Target="../slideLayouts/slideLayout35.xml" Type="http://schemas.openxmlformats.org/officeDocument/2006/relationships/slideLayout" /><Relationship Id="rId43" Target="../slideLayouts/slideLayout43.xml" Type="http://schemas.openxmlformats.org/officeDocument/2006/relationships/slideLayout" /><Relationship Id="rId48" Target="../slideLayouts/slideLayout48.xml" Type="http://schemas.openxmlformats.org/officeDocument/2006/relationships/slideLayout" /><Relationship Id="rId8" Target="../slideLayouts/slideLayout8.xml" Type="http://schemas.openxmlformats.org/officeDocument/2006/relationships/slideLayout" /><Relationship Id="rId51" Target="../slideLayouts/slideLayout51.xml" Type="http://schemas.openxmlformats.org/officeDocument/2006/relationships/slideLayout" /><Relationship Id="rId3" Target="../slideLayouts/slideLayout3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5" Target="../slideLayouts/slideLayout25.xml" Type="http://schemas.openxmlformats.org/officeDocument/2006/relationships/slideLayout" /><Relationship Id="rId33" Target="../slideLayouts/slideLayout33.xml" Type="http://schemas.openxmlformats.org/officeDocument/2006/relationships/slideLayout" /><Relationship Id="rId38" Target="../slideLayouts/slideLayout38.xml" Type="http://schemas.openxmlformats.org/officeDocument/2006/relationships/slideLayout" /><Relationship Id="rId46" Target="../slideLayouts/slideLayout46.xml" Type="http://schemas.openxmlformats.org/officeDocument/2006/relationships/slideLayout" /><Relationship Id="rId20" Target="../slideLayouts/slideLayout20.xml" Type="http://schemas.openxmlformats.org/officeDocument/2006/relationships/slideLayout" /><Relationship Id="rId41" Target="../slideLayouts/slideLayout41.xml" Type="http://schemas.openxmlformats.org/officeDocument/2006/relationships/slideLayout" /><Relationship Id="rId54" Target="../media/image1.tiff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5" Target="../slideLayouts/slideLayout15.xml" Type="http://schemas.openxmlformats.org/officeDocument/2006/relationships/slideLayout" /><Relationship Id="rId23" Target="../slideLayouts/slideLayout23.xml" Type="http://schemas.openxmlformats.org/officeDocument/2006/relationships/slideLayout" /><Relationship Id="rId28" Target="../slideLayouts/slideLayout28.xml" Type="http://schemas.openxmlformats.org/officeDocument/2006/relationships/slideLayout" /><Relationship Id="rId36" Target="../slideLayouts/slideLayout36.xml" Type="http://schemas.openxmlformats.org/officeDocument/2006/relationships/slideLayout" /><Relationship Id="rId49" Target="../slideLayouts/slideLayout4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FE59A3-ACBB-800B-BCD0-44A097F5EEDE}"/>
              </a:ext>
            </a:extLst>
          </p:cNvPr>
          <p:cNvSpPr txBox="1"/>
          <p:nvPr userDrawn="1"/>
        </p:nvSpPr>
        <p:spPr>
          <a:xfrm>
            <a:off x="9459468" y="6491483"/>
            <a:ext cx="2142147" cy="246221"/>
          </a:xfrm>
          <a:prstGeom prst="rect">
            <a:avLst/>
          </a:prstGeom>
          <a:solidFill>
            <a:schemeClr val="tx1"/>
          </a:solidFill>
        </p:spPr>
        <p:txBody>
          <a:bodyPr rtlCol="0" wrap="square">
            <a:spAutoFit/>
          </a:bodyPr>
          <a:lstStyle/>
          <a:p>
            <a:r>
              <a:rPr dirty="0" lang="en-US" sz="1000">
                <a:solidFill>
                  <a:schemeClr val="bg1"/>
                </a:solidFill>
              </a:rPr>
              <a:t>© 2024 Brent C. Laster &amp;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4F870-C1E6-D440-AFA8-3F48B28A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96" y="110169"/>
            <a:ext cx="11346848" cy="626881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A157A-951D-6241-BA46-26919E038295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05396" y="773126"/>
            <a:ext cx="10515600" cy="489785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FDA5E-04CE-6B42-A3C1-3304024872A6}"/>
              </a:ext>
            </a:extLst>
          </p:cNvPr>
          <p:cNvSpPr/>
          <p:nvPr userDrawn="1"/>
        </p:nvSpPr>
        <p:spPr>
          <a:xfrm>
            <a:off x="-1" y="6480314"/>
            <a:ext cx="12192000" cy="3363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baseline="0" dirty="0" lang="en-US" sz="1200">
              <a:solidFill>
                <a:schemeClr val="accent4">
                  <a:lumMod val="20000"/>
                  <a:lumOff val="80000"/>
                </a:schemeClr>
              </a:solidFill>
              <a:latin charset="0" panose="020B0609020204030204" pitchFamily="49" typeface="Consolas"/>
            </a:endParaRPr>
          </a:p>
          <a:p>
            <a:pPr algn="ctr"/>
            <a:r>
              <a:rPr baseline="0" dirty="0" lang="en-US" sz="1200">
                <a:solidFill>
                  <a:schemeClr val="accent4">
                    <a:lumMod val="20000"/>
                    <a:lumOff val="80000"/>
                  </a:schemeClr>
                </a:solidFill>
                <a:latin charset="0" panose="020B0609020204030204" pitchFamily="49" typeface="Consolas"/>
              </a:rPr>
              <a:t>techupskills.com </a:t>
            </a:r>
            <a:r>
              <a:rPr baseline="0" dirty="0" lang="en-US" sz="1200">
                <a:solidFill>
                  <a:schemeClr val="bg1"/>
                </a:solidFill>
                <a:latin charset="0" panose="020B0609020204030204" pitchFamily="49" typeface="Consolas"/>
              </a:rPr>
              <a:t>| </a:t>
            </a:r>
            <a:r>
              <a:rPr baseline="0" dirty="0" err="1" lang="en-US" sz="1200">
                <a:solidFill>
                  <a:schemeClr val="accent4">
                    <a:lumMod val="20000"/>
                    <a:lumOff val="80000"/>
                  </a:schemeClr>
                </a:solidFill>
                <a:latin charset="0" panose="020B0609020204030204" pitchFamily="49" typeface="Consolas"/>
              </a:rPr>
              <a:t>techskillstransformations.com</a:t>
            </a:r>
            <a:endParaRPr baseline="0" dirty="0" lang="en-US" sz="1200">
              <a:solidFill>
                <a:schemeClr val="accent4">
                  <a:lumMod val="20000"/>
                  <a:lumOff val="80000"/>
                </a:schemeClr>
              </a:solidFill>
              <a:latin charset="0" panose="020B0609020204030204" pitchFamily="49" typeface="Consolas"/>
            </a:endParaRPr>
          </a:p>
          <a:p>
            <a:pPr algn="ctr"/>
            <a:endParaRPr baseline="0" dirty="0" err="1" lang="en-US" sz="1200">
              <a:solidFill>
                <a:schemeClr val="accent4">
                  <a:lumMod val="20000"/>
                  <a:lumOff val="80000"/>
                </a:schemeClr>
              </a:solidFill>
              <a:latin charset="0" panose="020B0609020204030204" pitchFamily="49"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5E45D-7B95-F34C-922E-CD512986D553}"/>
              </a:ext>
            </a:extLst>
          </p:cNvPr>
          <p:cNvSpPr txBox="1"/>
          <p:nvPr userDrawn="1"/>
        </p:nvSpPr>
        <p:spPr>
          <a:xfrm>
            <a:off x="9435548" y="6454223"/>
            <a:ext cx="2252869" cy="24622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aseline="0" dirty="0" lang="en-US" sz="1000">
                <a:solidFill>
                  <a:schemeClr val="bg1"/>
                </a:solidFill>
              </a:rPr>
              <a:t>© 2025 Brent C. Laster &amp; 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5F918A-108F-8345-B3C6-704523C1A92D}"/>
              </a:ext>
            </a:extLst>
          </p:cNvPr>
          <p:cNvSpPr txBox="1">
            <a:spLocks/>
          </p:cNvSpPr>
          <p:nvPr userDrawn="1"/>
        </p:nvSpPr>
        <p:spPr>
          <a:xfrm>
            <a:off x="503583" y="6551446"/>
            <a:ext cx="2743200" cy="17269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fontAlgn="base" rtl="0">
              <a:spcBef>
                <a:spcPct val="0"/>
              </a:spcBef>
              <a:spcAft>
                <a:spcPct val="0"/>
              </a:spcAft>
              <a:defRPr kern="1200" sz="1200">
                <a:solidFill>
                  <a:schemeClr val="tx1">
                    <a:tint val="75000"/>
                  </a:schemeClr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1pPr>
            <a:lvl2pPr algn="l" fontAlgn="base" marL="457200" rtl="0">
              <a:spcBef>
                <a:spcPct val="0"/>
              </a:spcBef>
              <a:spcAft>
                <a:spcPct val="0"/>
              </a:spcAft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2pPr>
            <a:lvl3pPr algn="l" fontAlgn="base" marL="914400" rtl="0">
              <a:spcBef>
                <a:spcPct val="0"/>
              </a:spcBef>
              <a:spcAft>
                <a:spcPct val="0"/>
              </a:spcAft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3pPr>
            <a:lvl4pPr algn="l" fontAlgn="base" marL="1371600" rtl="0">
              <a:spcBef>
                <a:spcPct val="0"/>
              </a:spcBef>
              <a:spcAft>
                <a:spcPct val="0"/>
              </a:spcAft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4pPr>
            <a:lvl5pPr algn="l" fontAlgn="base" marL="1828800" rtl="0">
              <a:spcBef>
                <a:spcPct val="0"/>
              </a:spcBef>
              <a:spcAft>
                <a:spcPct val="0"/>
              </a:spcAft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5pPr>
            <a:lvl6pPr algn="l" defTabSz="914400" eaLnBrk="1" hangingPunct="1" latinLnBrk="0" marL="2286000" rtl="0"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6pPr>
            <a:lvl7pPr algn="l" defTabSz="914400" eaLnBrk="1" hangingPunct="1" latinLnBrk="0" marL="2743200" rtl="0"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7pPr>
            <a:lvl8pPr algn="l" defTabSz="914400" eaLnBrk="1" hangingPunct="1" latinLnBrk="0" marL="3200400" rtl="0"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8pPr>
            <a:lvl9pPr algn="l" defTabSz="914400" eaLnBrk="1" hangingPunct="1" latinLnBrk="0" marL="3657600" rtl="0">
              <a:defRPr kern="1200" sz="1400">
                <a:solidFill>
                  <a:srgbClr val="292929"/>
                </a:solidFill>
                <a:latin charset="0" pitchFamily="34" typeface="Arial"/>
                <a:ea charset="-128" pitchFamily="34" typeface="ＭＳ Ｐゴシック"/>
                <a:cs typeface="+mn-cs"/>
              </a:defRPr>
            </a:lvl9pPr>
          </a:lstStyle>
          <a:p>
            <a:r>
              <a:rPr baseline="0" dirty="0" lang="en-US" sz="1200">
                <a:solidFill>
                  <a:schemeClr val="bg1"/>
                </a:solidFill>
                <a:latin charset="77" panose="020F0704030504030204" pitchFamily="34" typeface="Arial Rounded MT Bold"/>
              </a:rPr>
              <a:t>@techupskills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E2AB4-6E56-F34C-B480-2C330D43EA1C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>
            <a:off x="1" y="118270"/>
            <a:ext cx="805396" cy="608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C3BA2D-0AF4-4244-B4E5-52AD6249F917}"/>
              </a:ext>
            </a:extLst>
          </p:cNvPr>
          <p:cNvPicPr>
            <a:picLocks noChangeAspect="1"/>
          </p:cNvPicPr>
          <p:nvPr userDrawn="1"/>
        </p:nvPicPr>
        <p:blipFill>
          <a:blip r:embed="rId55"/>
          <a:stretch>
            <a:fillRect/>
          </a:stretch>
        </p:blipFill>
        <p:spPr>
          <a:xfrm>
            <a:off x="8713403" y="6461509"/>
            <a:ext cx="3140765" cy="3264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2E128-FED2-5B4B-B513-E85C03C1BB85}"/>
              </a:ext>
            </a:extLst>
          </p:cNvPr>
          <p:cNvSpPr/>
          <p:nvPr userDrawn="1"/>
        </p:nvSpPr>
        <p:spPr>
          <a:xfrm>
            <a:off x="11356916" y="50475"/>
            <a:ext cx="497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1284E9-94DB-4DD1-A409-7E35AAE7ECDF}" type="slidenum">
              <a:rPr b="0" baseline="0" cap="none" i="0" kern="1200" kumimoji="0" lang="en-US" noProof="0" normalizeH="0" smtClean="0" spc="0" strike="noStrike" sz="2000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charset="-128" pitchFamily="34" typeface="ＭＳ Ｐゴシック"/>
                <a:cs typeface="+mn-cs"/>
              </a:rPr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b="0" baseline="0" cap="none" dirty="0" i="0" kern="1200" kumimoji="0" lang="en-US" noProof="0" normalizeH="0" spc="0" strike="noStrike" sz="2000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charset="-128" pitchFamily="34"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10908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  <p:sldLayoutId id="2147484018" r:id="rId33"/>
    <p:sldLayoutId id="2147484019" r:id="rId34"/>
    <p:sldLayoutId id="2147484020" r:id="rId35"/>
    <p:sldLayoutId id="2147484021" r:id="rId36"/>
    <p:sldLayoutId id="2147484022" r:id="rId37"/>
    <p:sldLayoutId id="2147484023" r:id="rId38"/>
    <p:sldLayoutId id="2147484024" r:id="rId39"/>
    <p:sldLayoutId id="2147484025" r:id="rId40"/>
    <p:sldLayoutId id="2147484026" r:id="rId41"/>
    <p:sldLayoutId id="2147484027" r:id="rId42"/>
    <p:sldLayoutId id="2147484028" r:id="rId43"/>
    <p:sldLayoutId id="2147484029" r:id="rId44"/>
    <p:sldLayoutId id="2147484030" r:id="rId45"/>
    <p:sldLayoutId id="2147484031" r:id="rId46"/>
    <p:sldLayoutId id="2147484032" r:id="rId47"/>
    <p:sldLayoutId id="2147484033" r:id="rId48"/>
    <p:sldLayoutId id="2147484034" r:id="rId49"/>
    <p:sldLayoutId id="2147484035" r:id="rId50"/>
    <p:sldLayoutId id="2147484036" r:id="rId51"/>
    <p:sldLayoutId id="2147484050" r:id="rId5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aseline="0" kern="1200" sz="3200">
          <a:solidFill>
            <a:srgbClr val="0053C3"/>
          </a:solidFill>
          <a:latin charset="0" panose="020B0503020202020204" pitchFamily="34" typeface="Avenir Nex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hyperlink" Target="https://docs.cursor.com/" TargetMode="External" /><Relationship Id="rId3" Type="http://schemas.openxmlformats.org/officeDocument/2006/relationships/hyperlink" Target="https://forum.cursor.sh/" TargetMode="External" /><Relationship Id="rId4" Type="http://schemas.openxmlformats.org/officeDocument/2006/relationships/hyperlink" Target="https://cursor.sh/tutorials" TargetMode="Externa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01D7-8778-524B-B6EF-CC55E85B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Cursor AI Workshop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Chat (Cmd+L)</a:t>
            </a:r>
          </a:p>
          <a:p>
            <a:pPr lvl="0" indent="0" marL="0">
              <a:buNone/>
            </a:pPr>
            <a:r>
              <a:rPr b="1"/>
              <a:t>Your AI pair programmer</a:t>
            </a:r>
          </a:p>
          <a:p>
            <a:pPr lvl="0" indent="0" marL="0">
              <a:buNone/>
            </a:pPr>
            <a:r>
              <a:rPr b="1"/>
              <a:t>Use Chat for:</a:t>
            </a:r>
            <a:r>
              <a:rPr/>
              <a:t> - Understanding unfamiliar code - Planning implementation approaches - Asking “how to” questions - Getting explanations - Brainstorming solutions</a:t>
            </a:r>
          </a:p>
          <a:p>
            <a:pPr lvl="0" indent="0" marL="0">
              <a:buNone/>
            </a:pPr>
            <a:r>
              <a:rPr b="1"/>
              <a:t>Pro Tips:</a:t>
            </a:r>
            <a:r>
              <a:rPr/>
              <a:t> - Be specific in questions - Provide context with @ symbols - Use for learning, not just coding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@ Symbols - Adding Context</a:t>
            </a:r>
          </a:p>
          <a:p>
            <a:pPr lvl="0" indent="0" marL="0">
              <a:buNone/>
            </a:pPr>
            <a:r>
              <a:rPr b="1"/>
              <a:t>Tell Cursor what to focus on:</a:t>
            </a:r>
          </a:p>
          <a:p>
            <a:pPr lvl="0"/>
            <a:r>
              <a:rPr>
                <a:latin typeface="Courier"/>
              </a:rPr>
              <a:t>@Files</a:t>
            </a:r>
            <a:r>
              <a:rPr/>
              <a:t> - Reference specific files</a:t>
            </a:r>
          </a:p>
          <a:p>
            <a:pPr lvl="0"/>
            <a:r>
              <a:rPr>
                <a:latin typeface="Courier"/>
              </a:rPr>
              <a:t>@Code</a:t>
            </a:r>
            <a:r>
              <a:rPr/>
              <a:t> - Reference functions/classes</a:t>
            </a:r>
          </a:p>
          <a:p>
            <a:pPr lvl="0"/>
            <a:r>
              <a:rPr>
                <a:latin typeface="Courier"/>
              </a:rPr>
              <a:t>@Docs</a:t>
            </a:r>
            <a:r>
              <a:rPr/>
              <a:t> - Search documentation</a:t>
            </a:r>
          </a:p>
          <a:p>
            <a:pPr lvl="0"/>
            <a:r>
              <a:rPr>
                <a:latin typeface="Courier"/>
              </a:rPr>
              <a:t>@Web</a:t>
            </a:r>
            <a:r>
              <a:rPr/>
              <a:t> - Search the web</a:t>
            </a:r>
          </a:p>
          <a:p>
            <a:pPr lvl="0"/>
            <a:r>
              <a:rPr>
                <a:latin typeface="Courier"/>
              </a:rPr>
              <a:t>@Codebase</a:t>
            </a:r>
            <a:r>
              <a:rPr/>
              <a:t> - Search entire project</a:t>
            </a:r>
          </a:p>
          <a:p>
            <a:pPr lvl="0"/>
            <a:r>
              <a:rPr>
                <a:latin typeface="Courier"/>
              </a:rPr>
              <a:t>@Chat</a:t>
            </a:r>
            <a:r>
              <a:rPr/>
              <a:t> - Reference previous chat</a:t>
            </a:r>
          </a:p>
          <a:p>
            <a:pPr lvl="0" indent="0" marL="0">
              <a:buNone/>
            </a:pPr>
            <a:r>
              <a:rPr b="1"/>
              <a:t>Example:</a:t>
            </a:r>
          </a:p>
          <a:p>
            <a:pPr lvl="0" indent="0">
              <a:buNone/>
            </a:pPr>
            <a:r>
              <a:rPr>
                <a:latin typeface="Courier"/>
              </a:rPr>
              <a:t>@Files utils.js - How does the validation function work?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Lab 1 Preview</a:t>
            </a:r>
          </a:p>
          <a:p>
            <a:pPr lvl="0" indent="0" marL="0">
              <a:buNone/>
            </a:pPr>
            <a:r>
              <a:rPr b="1"/>
              <a:t>You’ll practice:</a:t>
            </a:r>
            <a:r>
              <a:rPr/>
              <a:t> - Using Tab autocomplete - Editing code with Cmd+K - Asking questions in Chat - Adding context with @ symbols</a:t>
            </a:r>
          </a:p>
          <a:p>
            <a:pPr lvl="0" indent="0" marL="0">
              <a:buNone/>
            </a:pPr>
            <a:r>
              <a:rPr b="1"/>
              <a:t>Goal:</a:t>
            </a:r>
            <a:r>
              <a:rPr/>
              <a:t> Get comfortable with the basics!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2: AI-Powered Code Generation (20 min)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From Idea to Code</a:t>
            </a:r>
          </a:p>
          <a:p>
            <a:pPr lvl="0" indent="0" marL="0">
              <a:buNone/>
            </a:pPr>
            <a:r>
              <a:rPr b="1"/>
              <a:t>Natural Language → Working Code</a:t>
            </a:r>
          </a:p>
          <a:p>
            <a:pPr lvl="0" indent="0" marL="0">
              <a:buNone/>
            </a:pPr>
            <a:r>
              <a:rPr/>
              <a:t>Traditional approach: 1. Search documentation 2. Find examples 3. Adapt to your needs 4. Fix errors 5. Test</a:t>
            </a:r>
          </a:p>
          <a:p>
            <a:pPr lvl="0" indent="0" marL="0">
              <a:buNone/>
            </a:pPr>
            <a:r>
              <a:rPr b="1"/>
              <a:t>With Cursor:</a:t>
            </a:r>
            <a:r>
              <a:rPr/>
              <a:t> 1. Describe what you want 2. Review generated code 3. Refine if needed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Effective Prompts</a:t>
            </a:r>
          </a:p>
          <a:p>
            <a:pPr lvl="0" indent="0" marL="0">
              <a:buNone/>
            </a:pPr>
            <a:r>
              <a:rPr b="1"/>
              <a:t>Bad 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"make a function"</a:t>
            </a:r>
          </a:p>
          <a:p>
            <a:pPr lvl="0" indent="0" marL="0">
              <a:buNone/>
            </a:pPr>
            <a:r>
              <a:rPr b="1"/>
              <a:t>Good 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"Create a function that validates email addresses using regex,
returns true/false, and includes test cases"</a:t>
            </a:r>
          </a:p>
          <a:p>
            <a:pPr lvl="0" indent="0" marL="0">
              <a:buNone/>
            </a:pPr>
            <a:r>
              <a:rPr b="1"/>
              <a:t>Better 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"Create an email validation function that:
- Accepts a string parameter
- Uses RFC 5322 compliant regex
- Returns boolean
- Handles null/undefined
- Include JSDoc comments
- Add 5 test cases"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Prompt Engineering Tips</a:t>
            </a:r>
          </a:p>
          <a:p>
            <a:pPr lvl="0" indent="0" marL="0">
              <a:buNone/>
            </a:pPr>
            <a:r>
              <a:rPr b="1"/>
              <a:t>Be Specific:</a:t>
            </a:r>
            <a:r>
              <a:rPr/>
              <a:t> - Define inputs and outputs - Specify edge cases - Mention patterns/frameworks - Include constraints</a:t>
            </a:r>
          </a:p>
          <a:p>
            <a:pPr lvl="0" indent="0" marL="0">
              <a:buNone/>
            </a:pPr>
            <a:r>
              <a:rPr b="1"/>
              <a:t>Iterate:</a:t>
            </a:r>
            <a:r>
              <a:rPr/>
              <a:t> - Start broad, then refine - Ask for modifications - Build incrementally</a:t>
            </a:r>
          </a:p>
          <a:p>
            <a:pPr lvl="0" indent="0" marL="0">
              <a:buNone/>
            </a:pPr>
            <a:r>
              <a:rPr b="1"/>
              <a:t>Provide Examples:</a:t>
            </a:r>
            <a:r>
              <a:rPr/>
              <a:t> - Show desired format - Reference similar code - Specify style preferences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Generating Components</a:t>
            </a:r>
          </a:p>
          <a:p>
            <a:pPr lvl="0" indent="0" marL="0">
              <a:buNone/>
            </a:pPr>
            <a:r>
              <a:rPr b="1"/>
              <a:t>React Example:</a:t>
            </a:r>
          </a:p>
          <a:p>
            <a:pPr lvl="0" indent="0" marL="0">
              <a:buNone/>
            </a:pPr>
            <a:r>
              <a:rPr/>
              <a:t>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Create a reusable Card component with:
- title, description, imageUrl props
- onClick handler
- hover effect with shadow
- responsive design
- TypeScript types</a:t>
            </a:r>
          </a:p>
          <a:p>
            <a:pPr lvl="0" indent="0" marL="0">
              <a:buNone/>
            </a:pPr>
            <a:r>
              <a:rPr/>
              <a:t>Cursor generates complete component with: - PropTypes/TypeScript - Styling - Event handlers - Best practices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Generating Functions</a:t>
            </a:r>
          </a:p>
          <a:p>
            <a:pPr lvl="0" indent="0" marL="0">
              <a:buNone/>
            </a:pPr>
            <a:r>
              <a:rPr b="1"/>
              <a:t>Backend Example:</a:t>
            </a:r>
          </a:p>
          <a:p>
            <a:pPr lvl="0" indent="0" marL="0">
              <a:buNone/>
            </a:pPr>
            <a:r>
              <a:rPr/>
              <a:t>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Create an Express middleware function that:
- Validates JWT tokens
- Checks token expiration
- Extracts user ID
- Handles errors gracefully
- Returns 401 for invalid tokens</a:t>
            </a:r>
          </a:p>
          <a:p>
            <a:pPr lvl="0" indent="0" marL="0">
              <a:buNone/>
            </a:pPr>
            <a:r>
              <a:rPr/>
              <a:t>Result: Production-ready middleware with error handling!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Lab 2 Preview</a:t>
            </a:r>
          </a:p>
          <a:p>
            <a:pPr lvl="0" indent="0" marL="0">
              <a:buNone/>
            </a:pPr>
            <a:r>
              <a:rPr b="1"/>
              <a:t>You’ll practice:</a:t>
            </a:r>
            <a:r>
              <a:rPr/>
              <a:t> - Writing effective prompts - Generating React components - Creating utility functions - Refining AI-generated code</a:t>
            </a:r>
          </a:p>
          <a:p>
            <a:pPr lvl="0" indent="0" marL="0">
              <a:buNone/>
            </a:pPr>
            <a:r>
              <a:rPr b="1"/>
              <a:t>Goal:</a:t>
            </a:r>
            <a:r>
              <a:rPr/>
              <a:t> Learn to communicate clearly with AI!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Build Apps with AI Assistance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3: Refactoring &amp; Understanding Code (15 min)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Understanding Legacy Code</a:t>
            </a:r>
          </a:p>
          <a:p>
            <a:pPr lvl="0" indent="0" marL="0">
              <a:buNone/>
            </a:pPr>
            <a:r>
              <a:rPr b="1"/>
              <a:t>Cursor helps you:</a:t>
            </a:r>
            <a:r>
              <a:rPr/>
              <a:t> - Understand unfamiliar codebases - Document undocumented code - Identify patterns and anti-patterns - Plan refactoring strategies</a:t>
            </a:r>
          </a:p>
          <a:p>
            <a:pPr lvl="0" indent="0" marL="0">
              <a:buNone/>
            </a:pPr>
            <a:r>
              <a:rPr b="1"/>
              <a:t>How:</a:t>
            </a:r>
            <a:r>
              <a:rPr/>
              <a:t> 1. Open file 2. Ask Chat: </a:t>
            </a:r>
            <a:r>
              <a:rPr>
                <a:latin typeface="Courier"/>
              </a:rPr>
              <a:t>@Files thisfile.js - Explain what this does</a:t>
            </a:r>
            <a:r>
              <a:rPr/>
              <a:t> 3. Get detailed explanation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Code Explanation Examples</a:t>
            </a:r>
          </a:p>
          <a:p>
            <a:pPr lvl="0" indent="0" marL="0">
              <a:buNone/>
            </a:pPr>
            <a:r>
              <a:rPr b="1"/>
              <a:t>Ask Cursor:</a:t>
            </a:r>
            <a:r>
              <a:rPr/>
              <a:t> - “What does this function do?” - “Explain this algorithm step by step” - “What are the potential bugs here?” - “How can this be improved?” - “What design pattern is this using?”</a:t>
            </a:r>
          </a:p>
          <a:p>
            <a:pPr lvl="0" indent="0" marL="0">
              <a:buNone/>
            </a:pPr>
            <a:r>
              <a:rPr b="1"/>
              <a:t>Cursor provides:</a:t>
            </a:r>
            <a:r>
              <a:rPr/>
              <a:t> - Line-by-line breakdown - Purpose and context - Potential issues - Improvement suggestions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Smart Refactoring</a:t>
            </a:r>
          </a:p>
          <a:p>
            <a:pPr lvl="0" indent="0" marL="0">
              <a:buNone/>
            </a:pPr>
            <a:r>
              <a:rPr b="1"/>
              <a:t>Common Refactoring Tasks:</a:t>
            </a:r>
          </a:p>
          <a:p>
            <a:pPr lvl="0" indent="-457200" marL="457200">
              <a:buAutoNum type="arabicPeriod"/>
            </a:pPr>
            <a:r>
              <a:rPr b="1"/>
              <a:t>Extract function</a:t>
            </a:r>
            <a:r>
              <a:rPr/>
              <a:t>: Select code → Cmd+K → “extract to function”</a:t>
            </a:r>
          </a:p>
          <a:p>
            <a:pPr lvl="0" indent="-457200" marL="457200">
              <a:buAutoNum type="arabicPeriod"/>
            </a:pPr>
            <a:r>
              <a:rPr b="1"/>
              <a:t>Rename variables</a:t>
            </a:r>
            <a:r>
              <a:rPr/>
              <a:t>: “rename variables to be more descriptive”</a:t>
            </a:r>
          </a:p>
          <a:p>
            <a:pPr lvl="0" indent="-457200" marL="457200">
              <a:buAutoNum type="arabicPeriod"/>
            </a:pPr>
            <a:r>
              <a:rPr b="1"/>
              <a:t>Add types</a:t>
            </a:r>
            <a:r>
              <a:rPr/>
              <a:t>: “add TypeScript types”</a:t>
            </a:r>
          </a:p>
          <a:p>
            <a:pPr lvl="0" indent="-457200" marL="457200">
              <a:buAutoNum type="arabicPeriod"/>
            </a:pPr>
            <a:r>
              <a:rPr b="1"/>
              <a:t>Modernize</a:t>
            </a:r>
            <a:r>
              <a:rPr/>
              <a:t>: “convert to ES6 syntax”</a:t>
            </a:r>
          </a:p>
          <a:p>
            <a:pPr lvl="0" indent="-457200" marL="457200">
              <a:buAutoNum type="arabicPeriod"/>
            </a:pPr>
            <a:r>
              <a:rPr b="1"/>
              <a:t>Optimize</a:t>
            </a:r>
            <a:r>
              <a:rPr/>
              <a:t>: “optimize for performance”</a:t>
            </a:r>
          </a:p>
          <a:p>
            <a:pPr lvl="0" indent="0" marL="0">
              <a:buNone/>
            </a:pPr>
            <a:r>
              <a:rPr b="1"/>
              <a:t>Cursor maintains:</a:t>
            </a:r>
            <a:r>
              <a:rPr/>
              <a:t> - Code functionality - Existing tests - Style consistency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Before &amp; After</a:t>
            </a:r>
          </a:p>
          <a:p>
            <a:pPr lvl="0" indent="0" marL="0">
              <a:buNone/>
            </a:pPr>
            <a:r>
              <a:rPr b="1"/>
              <a:t>Before: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p</a:t>
            </a:r>
            <a:r>
              <a:rPr>
                <a:latin typeface="Courier"/>
              </a:rPr>
              <a:t>(d) {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var</a:t>
            </a:r>
            <a:r>
              <a:rPr>
                <a:latin typeface="Courier"/>
              </a:rPr>
              <a:t> 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[]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(</a:t>
            </a:r>
            <a:r>
              <a:rPr b="1">
                <a:solidFill>
                  <a:srgbClr val="007020"/>
                </a:solidFill>
                <a:latin typeface="Courier"/>
              </a:rPr>
              <a:t>var</a:t>
            </a:r>
            <a:r>
              <a:rPr>
                <a:latin typeface="Courier"/>
              </a:rPr>
              <a:t> i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i</a:t>
            </a:r>
            <a:r>
              <a:rPr>
                <a:solidFill>
                  <a:srgbClr val="666666"/>
                </a:solidFill>
                <a:latin typeface="Courier"/>
              </a:rPr>
              <a:t>&lt;</a:t>
            </a:r>
            <a:r>
              <a:rPr>
                <a:latin typeface="Courier"/>
              </a:rPr>
              <a:t>d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7D9029"/>
                </a:solidFill>
                <a:latin typeface="Courier"/>
              </a:rPr>
              <a:t>length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r>
              <a:rPr>
                <a:latin typeface="Courier"/>
              </a:rPr>
              <a:t> i</a:t>
            </a:r>
            <a:r>
              <a:rPr>
                <a:solidFill>
                  <a:srgbClr val="666666"/>
                </a:solidFill>
                <a:latin typeface="Courier"/>
              </a:rPr>
              <a:t>++</a:t>
            </a:r>
            <a:r>
              <a:rPr>
                <a:latin typeface="Courier"/>
              </a:rPr>
              <a:t>) {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(d[i]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7D9029"/>
                </a:solidFill>
                <a:latin typeface="Courier"/>
              </a:rPr>
              <a:t>a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18</a:t>
            </a:r>
            <a:r>
              <a:rPr>
                <a:latin typeface="Courier"/>
              </a:rPr>
              <a:t>) 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push</a:t>
            </a:r>
            <a:r>
              <a:rPr>
                <a:latin typeface="Courier"/>
              </a:rPr>
              <a:t>(d[i])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}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r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 b="1"/>
              <a:t>After (with Cursor):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filterAdultUsers</a:t>
            </a:r>
            <a:r>
              <a:rPr>
                <a:latin typeface="Courier"/>
              </a:rPr>
              <a:t>(users) {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users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(user </a:t>
            </a:r>
            <a:r>
              <a:rPr b="1">
                <a:solidFill>
                  <a:srgbClr val="007020"/>
                </a:solidFill>
                <a:latin typeface="Courier"/>
              </a:rPr>
              <a:t>=&gt;</a:t>
            </a:r>
            <a:r>
              <a:rPr>
                <a:latin typeface="Courier"/>
              </a:rPr>
              <a:t> user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7D9029"/>
                </a:solidFill>
                <a:latin typeface="Courier"/>
              </a:rPr>
              <a:t>age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18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}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Lab 3 Preview</a:t>
            </a:r>
          </a:p>
          <a:p>
            <a:pPr lvl="0" indent="0" marL="0">
              <a:buNone/>
            </a:pPr>
            <a:r>
              <a:rPr b="1"/>
              <a:t>You’ll practice:</a:t>
            </a:r>
            <a:r>
              <a:rPr/>
              <a:t> - Understanding messy code - Refactoring for readability - Adding documentation - Modernizing syntax</a:t>
            </a:r>
          </a:p>
          <a:p>
            <a:pPr lvl="0" indent="0" marL="0">
              <a:buNone/>
            </a:pPr>
            <a:r>
              <a:rPr b="1"/>
              <a:t>Goal:</a:t>
            </a:r>
            <a:r>
              <a:rPr/>
              <a:t> Make legacy code maintainable!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Break (15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a break! We’ll resume with debugging.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4: Debugging with AI (15 min)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AI-Powered Debugging</a:t>
            </a:r>
          </a:p>
          <a:p>
            <a:pPr lvl="0" indent="0" marL="0">
              <a:buNone/>
            </a:pPr>
            <a:r>
              <a:rPr b="1"/>
              <a:t>Traditional debugging:</a:t>
            </a:r>
            <a:r>
              <a:rPr/>
              <a:t> 1. See error 2. Read stack trace 3. Google error message 4. Try random solutions 5. Repeat</a:t>
            </a:r>
          </a:p>
          <a:p>
            <a:pPr lvl="0" indent="0" marL="0">
              <a:buNone/>
            </a:pPr>
            <a:r>
              <a:rPr b="1"/>
              <a:t>With Cursor:</a:t>
            </a:r>
            <a:r>
              <a:rPr/>
              <a:t> 1. See error 2. Ask Cursor 3. Get explanation + fix 4. Apply solution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Debugging Workflow</a:t>
            </a:r>
          </a:p>
          <a:p>
            <a:pPr lvl="0" indent="0" marL="0">
              <a:buNone/>
            </a:pPr>
            <a:r>
              <a:rPr b="1"/>
              <a:t>1. Identify the error</a:t>
            </a:r>
          </a:p>
          <a:p>
            <a:pPr lvl="0" indent="0">
              <a:buNone/>
            </a:pPr>
            <a:r>
              <a:rPr>
                <a:latin typeface="Courier"/>
              </a:rPr>
              <a:t>Copy error message</a:t>
            </a:r>
          </a:p>
          <a:p>
            <a:pPr lvl="0" indent="0" marL="0">
              <a:buNone/>
            </a:pPr>
            <a:r>
              <a:rPr b="1"/>
              <a:t>2. Ask Cursor</a:t>
            </a:r>
          </a:p>
          <a:p>
            <a:pPr lvl="0" indent="0">
              <a:buNone/>
            </a:pPr>
            <a:r>
              <a:rPr>
                <a:latin typeface="Courier"/>
              </a:rPr>
              <a:t>Chat: "I'm getting this error: [paste error]
@Files problemFile.js - What's causing this?"</a:t>
            </a:r>
          </a:p>
          <a:p>
            <a:pPr lvl="0" indent="0" marL="0">
              <a:buNone/>
            </a:pPr>
            <a:r>
              <a:rPr b="1"/>
              <a:t>3. Get diagnosis</a:t>
            </a:r>
            <a:r>
              <a:rPr/>
              <a:t> - Root cause explanation - Why it’s happening - How to fix it</a:t>
            </a:r>
          </a:p>
          <a:p>
            <a:pPr lvl="0" indent="0" marL="0">
              <a:buNone/>
            </a:pPr>
            <a:r>
              <a:rPr b="1"/>
              <a:t>4. Apply fix</a:t>
            </a:r>
            <a:r>
              <a:rPr/>
              <a:t> - Use Cmd+K to implement - Or do it manually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You’ll Learn Today</a:t>
            </a:r>
          </a:p>
          <a:p>
            <a:pPr lvl="0"/>
            <a:r>
              <a:rPr/>
              <a:t>Master Cursor’s core AI features</a:t>
            </a:r>
          </a:p>
          <a:p>
            <a:pPr lvl="0"/>
            <a:r>
              <a:rPr/>
              <a:t>Build apps faster with AI assistance</a:t>
            </a:r>
          </a:p>
          <a:p>
            <a:pPr lvl="0"/>
            <a:r>
              <a:rPr/>
              <a:t>Debug and refactor efficiently</a:t>
            </a:r>
          </a:p>
          <a:p>
            <a:pPr lvl="0"/>
            <a:r>
              <a:rPr/>
              <a:t>Apply AI pair programming in real projects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Workshop Format</a:t>
            </a:r>
          </a:p>
          <a:p>
            <a:pPr lvl="0"/>
            <a:r>
              <a:rPr/>
              <a:t>6 hands-on labs (10 min each)</a:t>
            </a:r>
          </a:p>
          <a:p>
            <a:pPr lvl="0"/>
            <a:r>
              <a:rPr/>
              <a:t>Live demonstrations</a:t>
            </a:r>
          </a:p>
          <a:p>
            <a:pPr lvl="0"/>
            <a:r>
              <a:rPr/>
              <a:t>Q&amp;A throughout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Debugging Scenarios</a:t>
            </a:r>
          </a:p>
          <a:p>
            <a:pPr lvl="0" indent="0" marL="0">
              <a:buNone/>
            </a:pPr>
            <a:r>
              <a:rPr b="1"/>
              <a:t>Runtime Errors:</a:t>
            </a:r>
          </a:p>
          <a:p>
            <a:pPr lvl="0" indent="0">
              <a:buNone/>
            </a:pPr>
            <a:r>
              <a:rPr>
                <a:latin typeface="Courier"/>
              </a:rPr>
              <a:t>"Why am I getting 'Cannot read property of undefined'?"</a:t>
            </a:r>
          </a:p>
          <a:p>
            <a:pPr lvl="0" indent="0" marL="0">
              <a:buNone/>
            </a:pPr>
            <a:r>
              <a:rPr b="1"/>
              <a:t>Logic Errors:</a:t>
            </a:r>
          </a:p>
          <a:p>
            <a:pPr lvl="0" indent="0">
              <a:buNone/>
            </a:pPr>
            <a:r>
              <a:rPr>
                <a:latin typeface="Courier"/>
              </a:rPr>
              <a:t>"This function returns wrong results for negative numbers"</a:t>
            </a:r>
          </a:p>
          <a:p>
            <a:pPr lvl="0" indent="0" marL="0">
              <a:buNone/>
            </a:pPr>
            <a:r>
              <a:rPr b="1"/>
              <a:t>Performance Issues:</a:t>
            </a:r>
          </a:p>
          <a:p>
            <a:pPr lvl="0" indent="0">
              <a:buNone/>
            </a:pPr>
            <a:r>
              <a:rPr>
                <a:latin typeface="Courier"/>
              </a:rPr>
              <a:t>"Why is this function slow with large arrays?"</a:t>
            </a:r>
          </a:p>
          <a:p>
            <a:pPr lvl="0" indent="0" marL="0">
              <a:buNone/>
            </a:pPr>
            <a:r>
              <a:rPr b="1"/>
              <a:t>Integration Issues:</a:t>
            </a:r>
          </a:p>
          <a:p>
            <a:pPr lvl="0" indent="0">
              <a:buNone/>
            </a:pPr>
            <a:r>
              <a:rPr>
                <a:latin typeface="Courier"/>
              </a:rPr>
              <a:t>"API call works in Postman but fails in my app"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Error Prevention</a:t>
            </a:r>
          </a:p>
          <a:p>
            <a:pPr lvl="0" indent="0" marL="0">
              <a:buNone/>
            </a:pPr>
            <a:r>
              <a:rPr b="1"/>
              <a:t>Use Cursor to:</a:t>
            </a:r>
            <a:r>
              <a:rPr/>
              <a:t> - Add error handling before bugs occur - Validate inputs - Add defensive checks - Implement logging</a:t>
            </a:r>
          </a:p>
          <a:p>
            <a:pPr lvl="0" indent="0" marL="0">
              <a:buNone/>
            </a:pPr>
            <a:r>
              <a:rPr b="1"/>
              <a:t>Prompt:</a:t>
            </a:r>
          </a:p>
          <a:p>
            <a:pPr lvl="0" indent="0">
              <a:buNone/>
            </a:pPr>
            <a:r>
              <a:rPr>
                <a:latin typeface="Courier"/>
              </a:rPr>
              <a:t>@Code myFunction - Add comprehensive error handling
including input validation and edge cases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Lab 4 Preview</a:t>
            </a:r>
          </a:p>
          <a:p>
            <a:pPr lvl="0" indent="0" marL="0">
              <a:buNone/>
            </a:pPr>
            <a:r>
              <a:rPr b="1"/>
              <a:t>You’ll practice:</a:t>
            </a:r>
            <a:r>
              <a:rPr/>
              <a:t> - Diagnosing errors - Understanding stack traces - Fixing bugs with AI help - Adding error handling</a:t>
            </a:r>
          </a:p>
          <a:p>
            <a:pPr lvl="0" indent="0" marL="0">
              <a:buNone/>
            </a:pPr>
            <a:r>
              <a:rPr b="1"/>
              <a:t>Goal:</a:t>
            </a:r>
            <a:r>
              <a:rPr/>
              <a:t> Debug faster and smarter!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5: Advanced Features (15 min)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Composer Mode</a:t>
            </a:r>
          </a:p>
          <a:p>
            <a:pPr lvl="0" indent="0" marL="0">
              <a:buNone/>
            </a:pPr>
            <a:r>
              <a:rPr b="1"/>
              <a:t>Multi-file editing for complex changes</a:t>
            </a:r>
          </a:p>
          <a:p>
            <a:pPr lvl="0" indent="0" marL="0">
              <a:buNone/>
            </a:pPr>
            <a:r>
              <a:rPr b="1"/>
              <a:t>Use Composer when:</a:t>
            </a:r>
            <a:r>
              <a:rPr/>
              <a:t> - Changing multiple related files - Refactoring across codebase - Building connected features - Updating dependencies</a:t>
            </a:r>
          </a:p>
          <a:p>
            <a:pPr lvl="0" indent="0" marL="0">
              <a:buNone/>
            </a:pPr>
            <a:r>
              <a:rPr b="1"/>
              <a:t>How:</a:t>
            </a:r>
            <a:r>
              <a:rPr/>
              <a:t> 1. Open Composer (Cmd+Shift+I) 2. Describe multi-file change 3. Review diffs across files 4. Accept/reject changes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Context Management</a:t>
            </a:r>
          </a:p>
          <a:p>
            <a:pPr lvl="0" indent="0" marL="0">
              <a:buNone/>
            </a:pPr>
            <a:r>
              <a:rPr b="1"/>
              <a:t>Cursor uses context from:</a:t>
            </a:r>
            <a:r>
              <a:rPr/>
              <a:t> - Current file - Open files - Recently edited files - Codebase index</a:t>
            </a:r>
          </a:p>
          <a:p>
            <a:pPr lvl="0" indent="0" marL="0">
              <a:buNone/>
            </a:pPr>
            <a:r>
              <a:rPr b="1"/>
              <a:t>You can add context:</a:t>
            </a:r>
            <a:r>
              <a:rPr/>
              <a:t> - </a:t>
            </a:r>
            <a:r>
              <a:rPr>
                <a:latin typeface="Courier"/>
              </a:rPr>
              <a:t>@Files</a:t>
            </a:r>
            <a:r>
              <a:rPr/>
              <a:t> - Specific files - </a:t>
            </a:r>
            <a:r>
              <a:rPr>
                <a:latin typeface="Courier"/>
              </a:rPr>
              <a:t>@Folders</a:t>
            </a:r>
            <a:r>
              <a:rPr/>
              <a:t> - Entire directories - </a:t>
            </a:r>
            <a:r>
              <a:rPr>
                <a:latin typeface="Courier"/>
              </a:rPr>
              <a:t>@Code</a:t>
            </a:r>
            <a:r>
              <a:rPr/>
              <a:t> - Functions/classes - </a:t>
            </a:r>
            <a:r>
              <a:rPr>
                <a:latin typeface="Courier"/>
              </a:rPr>
              <a:t>@Codebase</a:t>
            </a:r>
            <a:r>
              <a:rPr/>
              <a:t> - Semantic search</a:t>
            </a:r>
          </a:p>
          <a:p>
            <a:pPr lvl="0" indent="0" marL="0">
              <a:buNone/>
            </a:pPr>
            <a:r>
              <a:rPr b="1"/>
              <a:t>Pro tip:</a:t>
            </a:r>
            <a:r>
              <a:rPr/>
              <a:t> More context = better results!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.cursorrules File</a:t>
            </a:r>
          </a:p>
          <a:p>
            <a:pPr lvl="0" indent="0" marL="0">
              <a:buNone/>
            </a:pPr>
            <a:r>
              <a:rPr b="1"/>
              <a:t>Customize AI behavior for your project</a:t>
            </a:r>
          </a:p>
          <a:p>
            <a:pPr lvl="0" indent="0" marL="0">
              <a:buNone/>
            </a:pPr>
            <a:r>
              <a:rPr/>
              <a:t>Create </a:t>
            </a:r>
            <a:r>
              <a:rPr>
                <a:latin typeface="Courier"/>
              </a:rPr>
              <a:t>.cursorrules</a:t>
            </a:r>
            <a:r>
              <a:rPr/>
              <a:t> in project root:</a:t>
            </a:r>
          </a:p>
          <a:p>
            <a:pPr lvl="0" indent="0">
              <a:buNone/>
            </a:pPr>
            <a:r>
              <a:rPr>
                <a:latin typeface="Courier"/>
              </a:rPr>
              <a:t># Project Rules
- Use TypeScript strict mode
- Follow Airbnb style guide
- Use functional components in React
- Prefer async/await over promises
- Add JSDoc comments to all functions
- Write unit tests for new functions</a:t>
            </a:r>
          </a:p>
          <a:p>
            <a:pPr lvl="0" indent="0" marL="0">
              <a:buNone/>
            </a:pPr>
            <a:r>
              <a:rPr b="1"/>
              <a:t>Cursor follows these rules automatically!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Codebase Indexing</a:t>
            </a:r>
          </a:p>
          <a:p>
            <a:pPr lvl="0" indent="0" marL="0">
              <a:buNone/>
            </a:pPr>
            <a:r>
              <a:rPr b="1"/>
              <a:t>Cursor indexes your codebase for:</a:t>
            </a:r>
            <a:r>
              <a:rPr/>
              <a:t> - Semantic code search - Context-aware suggestions - Cross-file understanding - Pattern recognition</a:t>
            </a:r>
          </a:p>
          <a:p>
            <a:pPr lvl="0" indent="0" marL="0">
              <a:buNone/>
            </a:pPr>
            <a:r>
              <a:rPr b="1"/>
              <a:t>How to use:</a:t>
            </a:r>
          </a:p>
          <a:p>
            <a:pPr lvl="0" indent="0">
              <a:buNone/>
            </a:pPr>
            <a:r>
              <a:rPr>
                <a:latin typeface="Courier"/>
              </a:rPr>
              <a:t>@Codebase how do we handle authentication?</a:t>
            </a:r>
          </a:p>
          <a:p>
            <a:pPr lvl="0" indent="0" marL="0">
              <a:buNone/>
            </a:pPr>
            <a:r>
              <a:rPr/>
              <a:t>Cursor searches entire project and finds: - Auth functions - Related middleware - Config files - Usage examples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Documentation Search</a:t>
            </a:r>
          </a:p>
          <a:p>
            <a:pPr lvl="0" indent="0" marL="0">
              <a:buNone/>
            </a:pPr>
            <a:r>
              <a:rPr b="1"/>
              <a:t>Search docs without leaving Cursor:</a:t>
            </a:r>
          </a:p>
          <a:p>
            <a:pPr lvl="0" indent="0">
              <a:buNone/>
            </a:pPr>
            <a:r>
              <a:rPr>
                <a:latin typeface="Courier"/>
              </a:rPr>
              <a:t>@Docs React hooks - how does useEffect cleanup work?</a:t>
            </a:r>
          </a:p>
          <a:p>
            <a:pPr lvl="0" indent="0" marL="0">
              <a:buNone/>
            </a:pPr>
            <a:r>
              <a:rPr b="1"/>
              <a:t>Cursor searches:</a:t>
            </a:r>
            <a:r>
              <a:rPr/>
              <a:t> - Official documentation - Common libraries - Framework guides - Best practices</a:t>
            </a:r>
          </a:p>
          <a:p>
            <a:pPr lvl="0" indent="0" marL="0">
              <a:buNone/>
            </a:pPr>
            <a:r>
              <a:rPr b="1"/>
              <a:t>Benefits:</a:t>
            </a:r>
            <a:r>
              <a:rPr/>
              <a:t> - No context switching - Answers in your chat - Applied to your code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Custom Instructions</a:t>
            </a:r>
          </a:p>
          <a:p>
            <a:pPr lvl="0" indent="0" marL="0">
              <a:buNone/>
            </a:pPr>
            <a:r>
              <a:rPr b="1"/>
              <a:t>Settings → Cursor Settings → General</a:t>
            </a:r>
          </a:p>
          <a:p>
            <a:pPr lvl="0" indent="0" marL="0">
              <a:buNone/>
            </a:pPr>
            <a:r>
              <a:rPr/>
              <a:t>Add instructions that apply to all chats:</a:t>
            </a:r>
          </a:p>
          <a:p>
            <a:pPr lvl="0" indent="0">
              <a:buNone/>
            </a:pPr>
            <a:r>
              <a:rPr>
                <a:latin typeface="Courier"/>
              </a:rPr>
              <a:t>- I prefer verbose variable names
- Always add error handling
- Use TypeScript
- Follow TDD principles
- Explain your reasoning</a:t>
            </a:r>
          </a:p>
          <a:p>
            <a:pPr lvl="0" indent="0" marL="0">
              <a:buNone/>
            </a:pPr>
            <a:r>
              <a:rPr b="1"/>
              <a:t>Cursor remembers your preferences!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1: Introduction (20 min)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Lab 5 &amp; 6 Preview</a:t>
            </a:r>
          </a:p>
          <a:p>
            <a:pPr lvl="0" indent="0" marL="0">
              <a:buNone/>
            </a:pPr>
            <a:r>
              <a:rPr b="1"/>
              <a:t>Lab 5:</a:t>
            </a:r>
            <a:r>
              <a:rPr/>
              <a:t> Build a complete feature from scratch </a:t>
            </a:r>
            <a:r>
              <a:rPr b="1"/>
              <a:t>Lab 6:</a:t>
            </a:r>
            <a:r>
              <a:rPr/>
              <a:t> Explore advanced features</a:t>
            </a:r>
          </a:p>
          <a:p>
            <a:pPr lvl="0" indent="0" marL="0">
              <a:buNone/>
            </a:pPr>
            <a:r>
              <a:rPr b="1"/>
              <a:t>Goals:</a:t>
            </a:r>
            <a:r>
              <a:rPr/>
              <a:t> - Apply everything learned - Experience real-world workflow - Master advanced capabilities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Section 6: Best Practices (10 min)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Do’s and Don’ts</a:t>
            </a:r>
          </a:p>
          <a:p>
            <a:pPr lvl="0" indent="0" marL="0">
              <a:buNone/>
            </a:pPr>
            <a:r>
              <a:rPr b="1"/>
              <a:t>DO:</a:t>
            </a:r>
            <a:r>
              <a:rPr/>
              <a:t> - Review all AI-generated code - Provide specific context - Iterate on prompts - Ask “why” to learn - Use version control</a:t>
            </a:r>
          </a:p>
          <a:p>
            <a:pPr lvl="0" indent="0" marL="0">
              <a:buNone/>
            </a:pPr>
            <a:r>
              <a:rPr b="1"/>
              <a:t>DON’T:</a:t>
            </a:r>
            <a:r>
              <a:rPr/>
              <a:t> - Blindly accept suggestions - Share sensitive code/data - Ignore security implications - Skip testing AI code - Forget AI can be wrong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Security Considerations</a:t>
            </a:r>
          </a:p>
          <a:p>
            <a:pPr lvl="0" indent="0" marL="0">
              <a:buNone/>
            </a:pPr>
            <a:r>
              <a:rPr b="1"/>
              <a:t>Remember:</a:t>
            </a:r>
            <a:r>
              <a:rPr/>
              <a:t> - AI suggestions may have vulnerabilities - Review security-critical code carefully - Don’t expose API keys/secrets - Validate inputs in generated code - Test authentication/authorization</a:t>
            </a:r>
          </a:p>
          <a:p>
            <a:pPr lvl="0" indent="0" marL="0">
              <a:buNone/>
            </a:pPr>
            <a:r>
              <a:rPr b="1"/>
              <a:t>Ask Cursor:</a:t>
            </a:r>
          </a:p>
          <a:p>
            <a:pPr lvl="0" indent="0">
              <a:buNone/>
            </a:pPr>
            <a:r>
              <a:rPr>
                <a:latin typeface="Courier"/>
              </a:rPr>
              <a:t>"Review this code for security vulnerabilities"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Testing AI-Generated Code</a:t>
            </a:r>
          </a:p>
          <a:p>
            <a:pPr lvl="0" indent="0" marL="0">
              <a:buNone/>
            </a:pPr>
            <a:r>
              <a:rPr b="1"/>
              <a:t>Always:</a:t>
            </a:r>
            <a:r>
              <a:rPr/>
              <a:t> 1. Read the code 2. Understand the logic 3. Test edge cases 4. Verify assumptions 5. Run existing tests</a:t>
            </a:r>
          </a:p>
          <a:p>
            <a:pPr lvl="0" indent="0" marL="0">
              <a:buNone/>
            </a:pPr>
            <a:r>
              <a:rPr b="1"/>
              <a:t>Ask Cursor to:</a:t>
            </a:r>
            <a:r>
              <a:rPr/>
              <a:t> - Generate test cases - Identify edge cases - Create mock data - Write integration tests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Productivity Tips</a:t>
            </a:r>
          </a:p>
          <a:p>
            <a:pPr lvl="0" indent="0" marL="0">
              <a:buNone/>
            </a:pPr>
            <a:r>
              <a:rPr b="1"/>
              <a:t>Keyboard Shortcuts:</a:t>
            </a:r>
            <a:r>
              <a:rPr/>
              <a:t> - </a:t>
            </a:r>
            <a:r>
              <a:rPr>
                <a:latin typeface="Courier"/>
              </a:rPr>
              <a:t>Cmd/Ctrl + K</a:t>
            </a:r>
            <a:r>
              <a:rPr/>
              <a:t> - Inline edit - </a:t>
            </a:r>
            <a:r>
              <a:rPr>
                <a:latin typeface="Courier"/>
              </a:rPr>
              <a:t>Cmd/Ctrl + L</a:t>
            </a:r>
            <a:r>
              <a:rPr/>
              <a:t> - Open chat - </a:t>
            </a:r>
            <a:r>
              <a:rPr>
                <a:latin typeface="Courier"/>
              </a:rPr>
              <a:t>Cmd/Ctrl + I</a:t>
            </a:r>
            <a:r>
              <a:rPr/>
              <a:t> - Composer - </a:t>
            </a:r>
            <a:r>
              <a:rPr>
                <a:latin typeface="Courier"/>
              </a:rPr>
              <a:t>Tab</a:t>
            </a:r>
            <a:r>
              <a:rPr/>
              <a:t> - Accept suggestion - </a:t>
            </a:r>
            <a:r>
              <a:rPr>
                <a:latin typeface="Courier"/>
              </a:rPr>
              <a:t>Esc</a:t>
            </a:r>
            <a:r>
              <a:rPr/>
              <a:t> - Reject suggestion</a:t>
            </a:r>
          </a:p>
          <a:p>
            <a:pPr lvl="0" indent="0" marL="0">
              <a:buNone/>
            </a:pPr>
            <a:r>
              <a:rPr b="1"/>
              <a:t>Workflow:</a:t>
            </a:r>
            <a:r>
              <a:rPr/>
              <a:t> 1. Use Tab for simple completions 2. Use Cmd+K for modifications 3. Use Chat for questions/planning 4. Use Composer for multi-file changes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Learning with Cursor</a:t>
            </a:r>
          </a:p>
          <a:p>
            <a:pPr lvl="0" indent="0" marL="0">
              <a:buNone/>
            </a:pPr>
            <a:r>
              <a:rPr b="1"/>
              <a:t>Cursor is a learning tool:</a:t>
            </a:r>
            <a:r>
              <a:rPr/>
              <a:t> - Ask “why” and “how” - Request explanations - Explore alternatives - Understand, don’t just copy</a:t>
            </a:r>
          </a:p>
          <a:p>
            <a:pPr lvl="0" indent="0" marL="0">
              <a:buNone/>
            </a:pPr>
            <a:r>
              <a:rPr b="1"/>
              <a:t>Example:</a:t>
            </a:r>
          </a:p>
          <a:p>
            <a:pPr lvl="0" indent="0">
              <a:buNone/>
            </a:pPr>
            <a:r>
              <a:rPr>
                <a:latin typeface="Courier"/>
              </a:rPr>
              <a:t>"Explain why this approach is better than using a for loop"</a:t>
            </a:r>
          </a:p>
          <a:p>
            <a:pPr lvl="0" indent="0" marL="0">
              <a:buNone/>
            </a:pPr>
            <a:r>
              <a:rPr b="1"/>
              <a:t>You’ll learn while building!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When NOT to Use AI</a:t>
            </a:r>
          </a:p>
          <a:p>
            <a:pPr lvl="0" indent="0" marL="0">
              <a:buNone/>
            </a:pPr>
            <a:r>
              <a:rPr b="1"/>
              <a:t>Use human judgment for:</a:t>
            </a:r>
            <a:r>
              <a:rPr/>
              <a:t> - Architecture decisions - Business logic validation - Security-critical code - Performance-critical sections - Complex algorithms (verify!)</a:t>
            </a:r>
          </a:p>
          <a:p>
            <a:pPr lvl="0" indent="0" marL="0">
              <a:buNone/>
            </a:pPr>
            <a:r>
              <a:rPr b="1"/>
              <a:t>AI is a tool, not a replacement for thinking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Recap &amp; Next Steps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You’ve Learned</a:t>
            </a:r>
          </a:p>
          <a:p>
            <a:pPr lvl="0" indent="0" marL="0">
              <a:buNone/>
            </a:pPr>
            <a:r>
              <a:rPr b="1"/>
              <a:t>Core Features:</a:t>
            </a:r>
            <a:r>
              <a:rPr/>
              <a:t> - Tab autocomplete - Cmd+K inline editing - Chat for problem solving - Context with @ symbols</a:t>
            </a:r>
          </a:p>
          <a:p>
            <a:pPr lvl="0" indent="0" marL="0">
              <a:buNone/>
            </a:pPr>
            <a:r>
              <a:rPr b="1"/>
              <a:t>Advanced Skills:</a:t>
            </a:r>
            <a:r>
              <a:rPr/>
              <a:t> - Code generation - Refactoring - Debugging - Multi-file editing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What is Cursor?</a:t>
            </a:r>
          </a:p>
          <a:p>
            <a:pPr lvl="0" indent="0" marL="0">
              <a:buNone/>
            </a:pPr>
            <a:r>
              <a:rPr/>
              <a:t>Cursor is an AI-powered code editor built on VS Code that helps you: - </a:t>
            </a:r>
            <a:r>
              <a:rPr b="1"/>
              <a:t>Write code faster</a:t>
            </a:r>
            <a:r>
              <a:rPr/>
              <a:t> with intelligent autocomplete - </a:t>
            </a:r>
            <a:r>
              <a:rPr b="1"/>
              <a:t>Understand codebases</a:t>
            </a:r>
            <a:r>
              <a:rPr/>
              <a:t> through AI chat - </a:t>
            </a:r>
            <a:r>
              <a:rPr b="1"/>
              <a:t>Fix bugs quickly</a:t>
            </a:r>
            <a:r>
              <a:rPr/>
              <a:t> with context-aware suggestions - </a:t>
            </a:r>
            <a:r>
              <a:rPr b="1"/>
              <a:t>Refactor confidently</a:t>
            </a:r>
            <a:r>
              <a:rPr/>
              <a:t> with AI assistance</a:t>
            </a:r>
          </a:p>
          <a:p>
            <a:pPr lvl="0" indent="0" marL="0">
              <a:buNone/>
            </a:pPr>
            <a:r>
              <a:rPr b="1"/>
              <a:t>Key Difference:</a:t>
            </a:r>
            <a:r>
              <a:rPr/>
              <a:t> Built from the ground up for AI-native development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Your AI-Powered Workflow</a:t>
            </a:r>
          </a:p>
          <a:p>
            <a:pPr lvl="0" indent="0">
              <a:buNone/>
            </a:pPr>
            <a:r>
              <a:rPr>
                <a:latin typeface="Courier"/>
              </a:rPr>
              <a:t>1. Understand the problem
   ↓
2. Ask Cursor for approach
   ↓
3. Generate initial code
   ↓
4. Review and refine
   ↓
5. Test and debug
   ↓
6. Iterate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Continue Learning</a:t>
            </a:r>
          </a:p>
          <a:p>
            <a:pPr lvl="0" indent="0" marL="0">
              <a:buNone/>
            </a:pPr>
            <a:r>
              <a:rPr b="1"/>
              <a:t>Resources:</a:t>
            </a:r>
            <a:r>
              <a:rPr/>
              <a:t> - </a:t>
            </a:r>
            <a:r>
              <a:rPr>
                <a:hlinkClick r:id="rId2"/>
              </a:rPr>
              <a:t>Cursor Documentation</a:t>
            </a:r>
            <a:r>
              <a:rPr/>
              <a:t> - </a:t>
            </a:r>
            <a:r>
              <a:rPr>
                <a:hlinkClick r:id="rId3"/>
              </a:rPr>
              <a:t>Cursor Forum</a:t>
            </a:r>
            <a:r>
              <a:rPr/>
              <a:t> - </a:t>
            </a:r>
            <a:r>
              <a:rPr>
                <a:hlinkClick r:id="rId4"/>
              </a:rPr>
              <a:t>Tutorial Videos</a:t>
            </a:r>
            <a:r>
              <a:rPr/>
              <a:t> - Practice daily!</a:t>
            </a:r>
          </a:p>
          <a:p>
            <a:pPr lvl="0" indent="0" marL="0">
              <a:buNone/>
            </a:pPr>
            <a:r>
              <a:rPr b="1"/>
              <a:t>Tips:</a:t>
            </a:r>
            <a:r>
              <a:rPr/>
              <a:t> - Use Cursor for real projects - Experiment with features - Share learnings with team - Stay updated on new features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Workshop Feedback</a:t>
            </a:r>
          </a:p>
          <a:p>
            <a:pPr lvl="0" indent="0" marL="0">
              <a:buNone/>
            </a:pPr>
            <a:r>
              <a:rPr b="1"/>
              <a:t>Please share:</a:t>
            </a:r>
            <a:r>
              <a:rPr/>
              <a:t> - What worked well? - What could be improved? - Which labs were most valuable? - Additional topics you’d like?</a:t>
            </a:r>
          </a:p>
          <a:p>
            <a:pPr lvl="0" indent="0" marL="0">
              <a:buNone/>
            </a:pPr>
            <a:r>
              <a:rPr b="1"/>
              <a:t>Your feedback helps us improve!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Q&amp;A</a:t>
            </a:r>
          </a:p>
          <a:p>
            <a:pPr lvl="0" indent="0" marL="0">
              <a:buNone/>
            </a:pPr>
            <a:r>
              <a:rPr b="1"/>
              <a:t>Questions?</a:t>
            </a:r>
          </a:p>
          <a:p>
            <a:pPr lvl="0" indent="0" marL="0">
              <a:buNone/>
            </a:pPr>
            <a:r>
              <a:rPr/>
              <a:t>Thank you for attending!</a:t>
            </a:r>
          </a:p>
          <a:p>
            <a:pPr lvl="0" indent="0" marL="0">
              <a:buNone/>
            </a:pPr>
            <a:r>
              <a:rPr b="1"/>
              <a:t>Stay in touch:</a:t>
            </a:r>
            <a:r>
              <a:rPr/>
              <a:t> - Workshop materials: [GitHub link] - Questions: [Email/Slack] - More workshops: [Website]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01D7-8778-524B-B6EF-CC55E85B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Appendix: Quick Reference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218AF-60A7-CB45-B4CB-5F2BFDF624C4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Keyboard Shortcuts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181600" y="977900"/>
          <a:ext cx="6172200" cy="48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Windows/Linux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Inline Edit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Cmd+K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Ctrl+K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Chat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Cmd+L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Ctrl+L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Composer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Cmd+I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Ctrl+I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Accept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Reject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Esc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Esc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Next suggestion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Opt+]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Alt+]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218AF-60A7-CB45-B4CB-5F2BFDF624C4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@ Symbol Reference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181600" y="977900"/>
          <a:ext cx="6172200" cy="48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Example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@Files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Reference files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@Files utils.js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@Code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Reference symbols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@Code myFunction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@Docs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Search docs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@Docs react hooks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@Web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Search web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@Web latest node features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@Codebase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Search project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@Codebase authentication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@Chat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Reference chat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@Chat previous answer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@Folder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Reference folder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@Folder /src/components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Prompt Templates</a:t>
            </a:r>
          </a:p>
          <a:p>
            <a:pPr lvl="0" indent="0" marL="0">
              <a:buNone/>
            </a:pPr>
            <a:r>
              <a:rPr b="1"/>
              <a:t>Generate Function:</a:t>
            </a:r>
          </a:p>
          <a:p>
            <a:pPr lvl="0" indent="0">
              <a:buNone/>
            </a:pPr>
            <a:r>
              <a:rPr>
                <a:latin typeface="Courier"/>
              </a:rPr>
              <a:t>Create a function that [purpose]
- Input: [describe]
- Output: [describe]
- Handle: [edge cases]
- Include: [tests/docs]</a:t>
            </a:r>
          </a:p>
          <a:p>
            <a:pPr lvl="0" indent="0" marL="0">
              <a:buNone/>
            </a:pPr>
            <a:r>
              <a:rPr b="1"/>
              <a:t>Refactor:</a:t>
            </a:r>
          </a:p>
          <a:p>
            <a:pPr lvl="0" indent="0">
              <a:buNone/>
            </a:pPr>
            <a:r>
              <a:rPr>
                <a:latin typeface="Courier"/>
              </a:rPr>
              <a:t>Refactor this code to:
- [improvement 1]
- [improvement 2]
- Maintain existing functionality</a:t>
            </a:r>
          </a:p>
          <a:p>
            <a:pPr lvl="0" indent="0" marL="0">
              <a:buNone/>
            </a:pPr>
            <a:r>
              <a:rPr b="1"/>
              <a:t>Debug:</a:t>
            </a:r>
          </a:p>
          <a:p>
            <a:pPr lvl="0" indent="0">
              <a:buNone/>
            </a:pPr>
            <a:r>
              <a:rPr>
                <a:latin typeface="Courier"/>
              </a:rPr>
              <a:t>I'm getting [error message]
@Files [file] - What's causing this and how do I fix it?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Patterns</a:t>
            </a:r>
          </a:p>
          <a:p>
            <a:pPr lvl="0" indent="0" marL="0">
              <a:buNone/>
            </a:pPr>
            <a:r>
              <a:rPr b="1"/>
              <a:t>Component Generation:</a:t>
            </a:r>
          </a:p>
          <a:p>
            <a:pPr lvl="0" indent="0">
              <a:buNone/>
            </a:pPr>
            <a:r>
              <a:rPr>
                <a:latin typeface="Courier"/>
              </a:rPr>
              <a:t>Create a [framework] component for [purpose]
with [props/features]</a:t>
            </a:r>
          </a:p>
          <a:p>
            <a:pPr lvl="0" indent="0" marL="0">
              <a:buNone/>
            </a:pPr>
            <a:r>
              <a:rPr b="1"/>
              <a:t>API Integration:</a:t>
            </a:r>
          </a:p>
          <a:p>
            <a:pPr lvl="0" indent="0">
              <a:buNone/>
            </a:pPr>
            <a:r>
              <a:rPr>
                <a:latin typeface="Courier"/>
              </a:rPr>
              <a:t>Create a function to call [API endpoint]
with [authentication] and handle [errors]</a:t>
            </a:r>
          </a:p>
          <a:p>
            <a:pPr lvl="0" indent="0" marL="0">
              <a:buNone/>
            </a:pPr>
            <a:r>
              <a:rPr b="1"/>
              <a:t>Testing:</a:t>
            </a:r>
          </a:p>
          <a:p>
            <a:pPr lvl="0" indent="0">
              <a:buNone/>
            </a:pPr>
            <a:r>
              <a:rPr>
                <a:latin typeface="Courier"/>
              </a:rPr>
              <a:t>Generate unit tests for @Code [function]
covering [scenarios]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5C0C-1C63-E140-B432-5F70B92D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49088"/>
            <a:ext cx="10515600" cy="59838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End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Ready for the labs!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Why Use Cursor?</a:t>
            </a:r>
          </a:p>
          <a:p>
            <a:pPr lvl="0" indent="0" marL="0">
              <a:buNone/>
            </a:pPr>
            <a:r>
              <a:rPr b="1"/>
              <a:t>Traditional Coding:</a:t>
            </a:r>
          </a:p>
          <a:p>
            <a:pPr lvl="0" indent="0">
              <a:buNone/>
            </a:pPr>
            <a:r>
              <a:rPr>
                <a:latin typeface="Courier"/>
              </a:rPr>
              <a:t>Idea → Google → StackOverflow → Copy → Modify → Debug</a:t>
            </a:r>
          </a:p>
          <a:p>
            <a:pPr lvl="0" indent="0" marL="0">
              <a:buNone/>
            </a:pPr>
            <a:r>
              <a:rPr b="1"/>
              <a:t>With Cursor:</a:t>
            </a:r>
          </a:p>
          <a:p>
            <a:pPr lvl="0" indent="0">
              <a:buNone/>
            </a:pPr>
            <a:r>
              <a:rPr>
                <a:latin typeface="Courier"/>
              </a:rPr>
              <a:t>Idea → Ask Cursor → Review → Refine → Done</a:t>
            </a:r>
          </a:p>
          <a:p>
            <a:pPr lvl="0" indent="0" marL="0">
              <a:buNone/>
            </a:pPr>
            <a:r>
              <a:rPr b="1"/>
              <a:t>Benefits:</a:t>
            </a:r>
            <a:r>
              <a:rPr/>
              <a:t> - 50-70% faster development - Fewer context switches - Better code quality - Learn while you build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Core Features Overview</a:t>
            </a:r>
          </a:p>
          <a:p>
            <a:pPr lvl="0" indent="-457200" marL="457200">
              <a:buAutoNum type="arabicPeriod"/>
            </a:pPr>
            <a:r>
              <a:rPr b="1"/>
              <a:t>Tab Autocomplete</a:t>
            </a:r>
            <a:r>
              <a:rPr/>
              <a:t> - Next-gen code completion</a:t>
            </a:r>
          </a:p>
          <a:p>
            <a:pPr lvl="0" indent="-457200" marL="457200">
              <a:buAutoNum type="arabicPeriod"/>
            </a:pPr>
            <a:r>
              <a:rPr b="1"/>
              <a:t>Cmd+K</a:t>
            </a:r>
            <a:r>
              <a:rPr/>
              <a:t> - Inline code generation/editing</a:t>
            </a:r>
          </a:p>
          <a:p>
            <a:pPr lvl="0" indent="-457200" marL="457200">
              <a:buAutoNum type="arabicPeriod"/>
            </a:pPr>
            <a:r>
              <a:rPr b="1"/>
              <a:t>Chat (Cmd+L)</a:t>
            </a:r>
            <a:r>
              <a:rPr/>
              <a:t> - AI pair programmer</a:t>
            </a:r>
          </a:p>
          <a:p>
            <a:pPr lvl="0" indent="-457200" marL="457200">
              <a:buAutoNum type="arabicPeriod"/>
            </a:pPr>
            <a:r>
              <a:rPr b="1"/>
              <a:t>@ Symbols</a:t>
            </a:r>
            <a:r>
              <a:rPr/>
              <a:t> - Add context to queries</a:t>
            </a:r>
          </a:p>
          <a:p>
            <a:pPr lvl="0" indent="-457200" marL="457200">
              <a:buAutoNum type="arabicPeriod"/>
            </a:pPr>
            <a:r>
              <a:rPr b="1"/>
              <a:t>Composer</a:t>
            </a:r>
            <a:r>
              <a:rPr/>
              <a:t> - Multi-file editing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Tab Autocomplete</a:t>
            </a:r>
          </a:p>
          <a:p>
            <a:pPr lvl="0" indent="0" marL="0">
              <a:buNone/>
            </a:pPr>
            <a:r>
              <a:rPr b="1"/>
              <a:t>Smart, context-aware suggestions as you type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// Start typing...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 calculateTotalPrice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// Cursor suggests: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calculateTotalPrice</a:t>
            </a:r>
            <a:r>
              <a:rPr>
                <a:latin typeface="Courier"/>
              </a:rPr>
              <a:t>(items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taxRate) {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const</a:t>
            </a:r>
            <a:r>
              <a:rPr>
                <a:latin typeface="Courier"/>
              </a:rPr>
              <a:t> subtotal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items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06287E"/>
                </a:solidFill>
                <a:latin typeface="Courier"/>
              </a:rPr>
              <a:t>reduce</a:t>
            </a:r>
            <a:r>
              <a:rPr>
                <a:latin typeface="Courier"/>
              </a:rPr>
              <a:t>((sum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item) </a:t>
            </a:r>
            <a:r>
              <a:rPr b="1">
                <a:solidFill>
                  <a:srgbClr val="007020"/>
                </a:solidFill>
                <a:latin typeface="Courier"/>
              </a:rPr>
              <a:t>=&gt;</a:t>
            </a:r>
            <a:r>
              <a:rPr>
                <a:latin typeface="Courier"/>
              </a:rPr>
              <a:t> sum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item</a:t>
            </a:r>
            <a:r>
              <a:rPr>
                <a:solidFill>
                  <a:srgbClr val="666666"/>
                </a:solidFill>
                <a:latin typeface="Courier"/>
              </a:rPr>
              <a:t>.</a:t>
            </a:r>
            <a:r>
              <a:rPr>
                <a:solidFill>
                  <a:srgbClr val="7D9029"/>
                </a:solidFill>
                <a:latin typeface="Courier"/>
              </a:rPr>
              <a:t>price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subtotal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taxRate)</a:t>
            </a:r>
            <a:r>
              <a:rPr>
                <a:solidFill>
                  <a:srgbClr val="666666"/>
                </a:solidFill>
                <a:latin typeface="Courier"/>
              </a:rPr>
              <a:t>;</a:t>
            </a:r>
            <a:br/>
            <a:r>
              <a:rPr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 b="1"/>
              <a:t>Pro Tips:</a:t>
            </a:r>
            <a:r>
              <a:rPr/>
              <a:t> - Accept: </a:t>
            </a:r>
            <a:r>
              <a:rPr>
                <a:latin typeface="Courier"/>
              </a:rPr>
              <a:t>Tab</a:t>
            </a:r>
            <a:r>
              <a:rPr/>
              <a:t> - Reject: Keep typing - Works across multiple lines - Learns from your codebase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48C-B165-A644-829D-E97C1333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Cmd+K (Inline Edit)</a:t>
            </a:r>
          </a:p>
          <a:p>
            <a:pPr lvl="0" indent="0" marL="0">
              <a:buNone/>
            </a:pPr>
            <a:r>
              <a:rPr b="1"/>
              <a:t>Generate or modify code inline</a:t>
            </a:r>
          </a:p>
          <a:p>
            <a:pPr lvl="0" indent="0" marL="0">
              <a:buNone/>
            </a:pPr>
            <a:r>
              <a:rPr b="1"/>
              <a:t>How to use:</a:t>
            </a:r>
            <a:r>
              <a:rPr/>
              <a:t> 1. Select code (or place cursor) 2. Press </a:t>
            </a:r>
            <a:r>
              <a:rPr>
                <a:latin typeface="Courier"/>
              </a:rPr>
              <a:t>Cmd+K</a:t>
            </a:r>
            <a:r>
              <a:rPr/>
              <a:t> (Mac) or </a:t>
            </a:r>
            <a:r>
              <a:rPr>
                <a:latin typeface="Courier"/>
              </a:rPr>
              <a:t>Ctrl+K</a:t>
            </a:r>
            <a:r>
              <a:rPr/>
              <a:t> (Windows) 3. Describe what you want 4. Review and accept/reject</a:t>
            </a:r>
          </a:p>
          <a:p>
            <a:pPr lvl="0" indent="0" marL="0">
              <a:buNone/>
            </a:pPr>
            <a:r>
              <a:rPr b="1"/>
              <a:t>Examples:</a:t>
            </a:r>
            <a:r>
              <a:rPr/>
              <a:t> - “Add error handling” - “Convert to async/await” - “Add TypeScript types” - “Optimize this function”</a:t>
            </a:r>
          </a:p>
        </p:txBody>
      </p:sp>
    </p:spTree>
  </p:cSld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211958</TotalTime>
  <Words>10805</Words>
  <Application>Microsoft Macintosh PowerPoint</Application>
  <PresentationFormat>Widescreen</PresentationFormat>
  <Paragraphs>1358</Paragraphs>
  <Slides>77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Aptos</vt:lpstr>
      <vt:lpstr>Arial</vt:lpstr>
      <vt:lpstr>Arial Narrow</vt:lpstr>
      <vt:lpstr>Arial Rounded MT Bold</vt:lpstr>
      <vt:lpstr>Avenir Next</vt:lpstr>
      <vt:lpstr>Avenir Next LT Pro</vt:lpstr>
      <vt:lpstr>Calibri</vt:lpstr>
      <vt:lpstr>Comic Sans MS</vt:lpstr>
      <vt:lpstr>Consolas</vt:lpstr>
      <vt:lpstr>Futura Medium</vt:lpstr>
      <vt:lpstr>Futura Medium</vt:lpstr>
      <vt:lpstr>Times New Roman</vt:lpstr>
      <vt:lpstr>Wingdings</vt:lpstr>
      <vt:lpstr>1_Custom Design</vt:lpstr>
      <vt:lpstr>PowerPoint Presentation</vt:lpstr>
      <vt:lpstr>PowerPoint Presentation</vt:lpstr>
      <vt:lpstr>Agenda</vt:lpstr>
      <vt:lpstr>Lab prep - repo is github.com/skillrepos/mcp</vt:lpstr>
      <vt:lpstr>Codespace timeouts</vt:lpstr>
      <vt:lpstr>About me  </vt:lpstr>
      <vt:lpstr>Upcoming NFJS AI Virtual Training</vt:lpstr>
      <vt:lpstr>Enterprise AI Accelerator Training</vt:lpstr>
      <vt:lpstr>PowerPoint Presentation</vt:lpstr>
      <vt:lpstr>What is an AI Agent? </vt:lpstr>
      <vt:lpstr>Agent Example</vt:lpstr>
      <vt:lpstr>Agent Example</vt:lpstr>
      <vt:lpstr>Agent Example</vt:lpstr>
      <vt:lpstr>Agent Example</vt:lpstr>
      <vt:lpstr>Agent Example</vt:lpstr>
      <vt:lpstr>Agent Example</vt:lpstr>
      <vt:lpstr>Agent Example</vt:lpstr>
      <vt:lpstr>Agent Example</vt:lpstr>
      <vt:lpstr>Agent Example</vt:lpstr>
      <vt:lpstr>Agent Example</vt:lpstr>
      <vt:lpstr>How AI Models Can Call Functions</vt:lpstr>
      <vt:lpstr>Problem: Different models handle function calls differently</vt:lpstr>
      <vt:lpstr>M x N Integration problem</vt:lpstr>
      <vt:lpstr>PowerPoint Presentation</vt:lpstr>
      <vt:lpstr>Model Context Protocol (Concept)</vt:lpstr>
      <vt:lpstr>Model Context Protocol (Concept)</vt:lpstr>
      <vt:lpstr>How does MCP Help? (Standardization)</vt:lpstr>
      <vt:lpstr>How does MCP Help? (Discoverability)</vt:lpstr>
      <vt:lpstr>PowerPoint Presentation</vt:lpstr>
      <vt:lpstr>Design Principles of MCP</vt:lpstr>
      <vt:lpstr>PowerPoint Presentation</vt:lpstr>
      <vt:lpstr>Overview of MCP Architecture</vt:lpstr>
      <vt:lpstr>Modularity and Scalability</vt:lpstr>
      <vt:lpstr>MCP Communication Protocol Overview</vt:lpstr>
      <vt:lpstr>MCP Transports</vt:lpstr>
      <vt:lpstr>PowerPoint Presentation</vt:lpstr>
      <vt:lpstr>MCP Framework Comparisons</vt:lpstr>
      <vt:lpstr>PowerPoint Presentation</vt:lpstr>
      <vt:lpstr>MCP Features</vt:lpstr>
      <vt:lpstr>Roots</vt:lpstr>
      <vt:lpstr>Samplings</vt:lpstr>
      <vt:lpstr>Elicitations</vt:lpstr>
      <vt:lpstr>MCP Feature Support</vt:lpstr>
      <vt:lpstr>Tools</vt:lpstr>
      <vt:lpstr>Prompt</vt:lpstr>
      <vt:lpstr>Prompt Flow (FastMCP 2.0+)</vt:lpstr>
      <vt:lpstr>Prompt Flow (FastMCP 2.0+)</vt:lpstr>
      <vt:lpstr>Resource</vt:lpstr>
      <vt:lpstr>MCP Discovery - Function and Benefits </vt:lpstr>
      <vt:lpstr>Discovery code and flow</vt:lpstr>
      <vt:lpstr>MCP Inspector</vt:lpstr>
      <vt:lpstr>PowerPoint Presentation</vt:lpstr>
      <vt:lpstr>How Authentication Works</vt:lpstr>
      <vt:lpstr>Specification management for MCP</vt:lpstr>
      <vt:lpstr>What is covered/not covered for authentication in the 6.18 MCP release</vt:lpstr>
      <vt:lpstr>Remaining Authentication Gaps</vt:lpstr>
      <vt:lpstr>What is covered/not covered in the 6.18 release for security</vt:lpstr>
      <vt:lpstr>Remaining Security Gaps</vt:lpstr>
      <vt:lpstr>PowerPoint Presentation</vt:lpstr>
      <vt:lpstr>Differences between APIs, LSP, and MCP</vt:lpstr>
      <vt:lpstr>Should you convert your APIs to MCP?</vt:lpstr>
      <vt:lpstr>Prompt and Model Discovery Pattern</vt:lpstr>
      <vt:lpstr>Benefits of This Pattern</vt:lpstr>
      <vt:lpstr>Leveraging resources for models</vt:lpstr>
      <vt:lpstr>PowerPoint Presentation</vt:lpstr>
      <vt:lpstr>MCP Servers List</vt:lpstr>
      <vt:lpstr>GitHub MCP Server: Flagship Public Endpoint</vt:lpstr>
      <vt:lpstr>MCP Client Config Files - Structure</vt:lpstr>
      <vt:lpstr>MCP Config Workflow </vt:lpstr>
      <vt:lpstr>Items to consider before connecting to a public MCP server</vt:lpstr>
      <vt:lpstr>PowerPoint Presentation</vt:lpstr>
      <vt:lpstr>Current MCP Challenges and Downsides</vt:lpstr>
      <vt:lpstr>MCP vulnerabilities – Key Take-aways from CyberArk Report</vt:lpstr>
      <vt:lpstr>Using extra fields </vt:lpstr>
      <vt:lpstr>Recommended Mitigations</vt:lpstr>
      <vt:lpstr>MCP Predictions</vt:lpstr>
      <vt:lpstr>That’s all - thanks!</vt:lpstr>
    </vt:vector>
  </TitlesOfParts>
  <Company>SAS Institute,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2025-10-17T10:43:22Z</dcterms:created>
  <dcterms:modified xsi:type="dcterms:W3CDTF">2025-10-17T10:43:22Z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